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0" r:id="rId2"/>
    <p:sldId id="494" r:id="rId3"/>
    <p:sldId id="440" r:id="rId4"/>
    <p:sldId id="492" r:id="rId5"/>
    <p:sldId id="493" r:id="rId6"/>
    <p:sldId id="473" r:id="rId7"/>
    <p:sldId id="488" r:id="rId8"/>
    <p:sldId id="489" r:id="rId9"/>
    <p:sldId id="490" r:id="rId10"/>
    <p:sldId id="474" r:id="rId11"/>
    <p:sldId id="491" r:id="rId12"/>
    <p:sldId id="444" r:id="rId13"/>
    <p:sldId id="476" r:id="rId14"/>
    <p:sldId id="477" r:id="rId15"/>
    <p:sldId id="478" r:id="rId16"/>
    <p:sldId id="479" r:id="rId17"/>
    <p:sldId id="480" r:id="rId18"/>
    <p:sldId id="481" r:id="rId19"/>
    <p:sldId id="482" r:id="rId20"/>
    <p:sldId id="483" r:id="rId21"/>
    <p:sldId id="484" r:id="rId22"/>
    <p:sldId id="485" r:id="rId23"/>
    <p:sldId id="486" r:id="rId24"/>
    <p:sldId id="403" r:id="rId25"/>
    <p:sldId id="384" r:id="rId2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79AB"/>
    <a:srgbClr val="84C2BC"/>
    <a:srgbClr val="BFD464"/>
    <a:srgbClr val="F8AF61"/>
    <a:srgbClr val="FDD9A9"/>
    <a:srgbClr val="2D2D2D"/>
    <a:srgbClr val="1D9DD9"/>
    <a:srgbClr val="CC5000"/>
    <a:srgbClr val="91AA24"/>
    <a:srgbClr val="2C38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89" autoAdjust="0"/>
    <p:restoredTop sz="90942" autoAdjust="0"/>
  </p:normalViewPr>
  <p:slideViewPr>
    <p:cSldViewPr>
      <p:cViewPr varScale="1">
        <p:scale>
          <a:sx n="62" d="100"/>
          <a:sy n="62" d="100"/>
        </p:scale>
        <p:origin x="-6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24"/>
    </p:cViewPr>
  </p:sorterViewPr>
  <p:notesViewPr>
    <p:cSldViewPr showGuides="1">
      <p:cViewPr varScale="1">
        <p:scale>
          <a:sx n="82" d="100"/>
          <a:sy n="82" d="100"/>
        </p:scale>
        <p:origin x="-201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21156-A3FA-4CEF-BBBA-55FE220ACB4F}" type="datetimeFigureOut">
              <a:rPr lang="sk-SK" smtClean="0"/>
              <a:t>24. 3. 2021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C22F2-FABE-44B8-B802-8E076BF19312}" type="slidenum">
              <a:rPr lang="sk-SK" smtClean="0"/>
              <a:t>‹N°›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0437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E187E-DCD9-4C58-B71F-979178337FA3}" type="datetimeFigureOut">
              <a:rPr lang="sk-SK" smtClean="0"/>
              <a:t>24. 3. 2021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79A52-778F-4BA6-BA72-C6002415550F}" type="slidenum">
              <a:rPr lang="sk-SK" smtClean="0"/>
              <a:t>‹N°›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477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79A52-778F-4BA6-BA72-C6002415550F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2776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Je crois que le WG B a travaillé sur la notion de Data Cube pour l’intégration des données géo et </a:t>
            </a:r>
            <a:r>
              <a:rPr lang="fr-FR" dirty="0" err="1" smtClean="0"/>
              <a:t>stats</a:t>
            </a:r>
            <a:r>
              <a:rPr lang="fr-FR" dirty="0" smtClean="0"/>
              <a:t>. Y faire éventuellement référence.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79A52-778F-4BA6-BA72-C6002415550F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375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79A52-778F-4BA6-BA72-C6002415550F}" type="slidenum">
              <a:rPr lang="sk-SK" smtClean="0">
                <a:solidFill>
                  <a:prstClr val="black"/>
                </a:solidFill>
              </a:rPr>
              <a:pPr/>
              <a:t>14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450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5" t="980" r="17155"/>
          <a:stretch/>
        </p:blipFill>
        <p:spPr>
          <a:xfrm>
            <a:off x="-108520" y="-99392"/>
            <a:ext cx="9649072" cy="727280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67544" y="465733"/>
            <a:ext cx="8676456" cy="1228998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k-SK" dirty="0" smtClean="0"/>
              <a:t>TITLE/HEADLINE</a:t>
            </a:r>
            <a:endParaRPr lang="sk-SK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806266" y="1950182"/>
            <a:ext cx="7308812" cy="504825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sk-SK" dirty="0" err="1" smtClean="0"/>
              <a:t>Subtitle</a:t>
            </a:r>
            <a:endParaRPr lang="sk-SK" dirty="0"/>
          </a:p>
        </p:txBody>
      </p:sp>
      <p:sp>
        <p:nvSpPr>
          <p:cNvPr id="15" name="Text Placeholder 1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67544" y="6309509"/>
            <a:ext cx="2376487" cy="35927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k-SK" dirty="0" err="1" smtClean="0"/>
              <a:t>Month</a:t>
            </a:r>
            <a:r>
              <a:rPr lang="sk-SK" dirty="0" smtClean="0"/>
              <a:t> 2014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7386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5742"/>
            <a:ext cx="9144000" cy="4572258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6950"/>
          </a:xfrm>
        </p:spPr>
        <p:txBody>
          <a:bodyPr/>
          <a:lstStyle>
            <a:lvl1pPr algn="l">
              <a:defRPr/>
            </a:lvl1pPr>
          </a:lstStyle>
          <a:p>
            <a:endParaRPr lang="sk-SK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464495"/>
          </a:xfrm>
        </p:spPr>
        <p:txBody>
          <a:bodyPr>
            <a:noAutofit/>
          </a:bodyPr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9067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5742"/>
            <a:ext cx="9144000" cy="45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14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k-SK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dirty="0" smtClean="0"/>
              <a:t>Picture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14810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5742"/>
            <a:ext cx="9144000" cy="4572258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6950"/>
          </a:xfrm>
        </p:spPr>
        <p:txBody>
          <a:bodyPr/>
          <a:lstStyle>
            <a:lvl1pPr algn="l">
              <a:defRPr/>
            </a:lvl1pPr>
          </a:lstStyle>
          <a:p>
            <a:endParaRPr lang="sk-SK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67544" y="1340769"/>
            <a:ext cx="8229600" cy="4032448"/>
          </a:xfrm>
        </p:spPr>
        <p:txBody>
          <a:bodyPr>
            <a:noAutofit/>
          </a:bodyPr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33565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5742"/>
            <a:ext cx="9144000" cy="45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14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k-SK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dirty="0" smtClean="0"/>
              <a:t>Picture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85003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67" y="5517232"/>
            <a:ext cx="2345793" cy="1223404"/>
          </a:xfrm>
          <a:prstGeom prst="rect">
            <a:avLst/>
          </a:prstGeom>
        </p:spPr>
      </p:pic>
      <p:sp>
        <p:nvSpPr>
          <p:cNvPr id="7" name="Rounded Rectangle 6"/>
          <p:cNvSpPr/>
          <p:nvPr userDrawn="1"/>
        </p:nvSpPr>
        <p:spPr>
          <a:xfrm>
            <a:off x="252000" y="188640"/>
            <a:ext cx="8640000" cy="6480000"/>
          </a:xfrm>
          <a:prstGeom prst="roundRect">
            <a:avLst>
              <a:gd name="adj" fmla="val 3010"/>
            </a:avLst>
          </a:prstGeom>
          <a:noFill/>
          <a:ln w="12700">
            <a:solidFill>
              <a:srgbClr val="1D9D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6950"/>
          </a:xfrm>
        </p:spPr>
        <p:txBody>
          <a:bodyPr/>
          <a:lstStyle>
            <a:lvl1pPr algn="l">
              <a:defRPr/>
            </a:lvl1pPr>
          </a:lstStyle>
          <a:p>
            <a:endParaRPr lang="sk-SK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7544" y="1340769"/>
            <a:ext cx="8229600" cy="4464495"/>
          </a:xfrm>
        </p:spPr>
        <p:txBody>
          <a:bodyPr>
            <a:noAutofit/>
          </a:bodyPr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3038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67" y="5517232"/>
            <a:ext cx="2345793" cy="12234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14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k-SK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dirty="0" smtClean="0"/>
              <a:t>Picture</a:t>
            </a:r>
            <a:endParaRPr lang="sk-SK" dirty="0"/>
          </a:p>
        </p:txBody>
      </p:sp>
      <p:sp>
        <p:nvSpPr>
          <p:cNvPr id="8" name="Rounded Rectangle 6"/>
          <p:cNvSpPr/>
          <p:nvPr userDrawn="1"/>
        </p:nvSpPr>
        <p:spPr>
          <a:xfrm>
            <a:off x="252000" y="188640"/>
            <a:ext cx="8640000" cy="6480000"/>
          </a:xfrm>
          <a:prstGeom prst="roundRect">
            <a:avLst>
              <a:gd name="adj" fmla="val 3010"/>
            </a:avLst>
          </a:prstGeom>
          <a:noFill/>
          <a:ln w="12700">
            <a:solidFill>
              <a:srgbClr val="1D9D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2998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-180528" y="6093296"/>
            <a:ext cx="9721080" cy="764704"/>
          </a:xfrm>
          <a:prstGeom prst="rect">
            <a:avLst/>
          </a:prstGeom>
          <a:solidFill>
            <a:srgbClr val="3E7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6950"/>
          </a:xfrm>
        </p:spPr>
        <p:txBody>
          <a:bodyPr/>
          <a:lstStyle>
            <a:lvl1pPr algn="l">
              <a:defRPr/>
            </a:lvl1pPr>
          </a:lstStyle>
          <a:p>
            <a:endParaRPr lang="sk-SK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67544" y="1340769"/>
            <a:ext cx="8229600" cy="4248472"/>
          </a:xfrm>
        </p:spPr>
        <p:txBody>
          <a:bodyPr>
            <a:noAutofit/>
          </a:bodyPr>
          <a:lstStyle/>
          <a:p>
            <a:endParaRPr lang="sk-SK" dirty="0"/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99" y="5436526"/>
            <a:ext cx="1493481" cy="149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9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sk-S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79608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2" r:id="rId2"/>
    <p:sldLayoutId id="2147483660" r:id="rId3"/>
    <p:sldLayoutId id="2147483663" r:id="rId4"/>
    <p:sldLayoutId id="2147483657" r:id="rId5"/>
    <p:sldLayoutId id="2147483650" r:id="rId6"/>
    <p:sldLayoutId id="2147483664" r:id="rId7"/>
    <p:sldLayoutId id="2147483658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27620" y="-29131"/>
            <a:ext cx="9424156" cy="259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JOINT UN-GGIM: EUROPE – ESS - UNECE MEETING ON THE INTEGRATION OF STATISTICAL AND GEOSPATIAL INFORMATION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LUXEMBOURG, 24 MARCH 2021</a:t>
            </a: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GB" sz="105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UN-GGIM</a:t>
            </a:r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Europe Working </a:t>
            </a:r>
            <a:r>
              <a:rPr lang="en-US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</a:t>
            </a:r>
            <a:br>
              <a:rPr lang="en-US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</a:t>
            </a:r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Core </a:t>
            </a:r>
            <a:r>
              <a:rPr lang="en-US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Report and update </a:t>
            </a:r>
            <a:endParaRPr lang="en-US" sz="28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7504" y="5157192"/>
            <a:ext cx="5040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Clément </a:t>
            </a:r>
            <a:r>
              <a:rPr lang="en-GB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Godin</a:t>
            </a:r>
          </a:p>
          <a:p>
            <a:r>
              <a:rPr lang="en-GB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Dominique Laurent </a:t>
            </a:r>
          </a:p>
          <a:p>
            <a:r>
              <a:rPr lang="en-GB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France</a:t>
            </a:r>
            <a:endParaRPr lang="en-GB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dirty="0"/>
              <a:t>Progress on Land </a:t>
            </a:r>
            <a:r>
              <a:rPr lang="en-GB" altLang="en-US" dirty="0" smtClean="0"/>
              <a:t>Use</a:t>
            </a:r>
            <a:endParaRPr lang="fr-FR" dirty="0"/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2400" dirty="0" smtClean="0"/>
              <a:t>Planned Land Use</a:t>
            </a:r>
          </a:p>
          <a:p>
            <a:pPr lvl="2"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1600" dirty="0" smtClean="0"/>
              <a:t>Kind of regulated  zones </a:t>
            </a:r>
          </a:p>
          <a:p>
            <a:pPr lvl="2"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1600" dirty="0" smtClean="0"/>
              <a:t>Recommendations are very closed  </a:t>
            </a:r>
            <a:br>
              <a:rPr lang="en-GB" altLang="en-US" sz="1600" dirty="0" smtClean="0"/>
            </a:br>
            <a:r>
              <a:rPr lang="en-GB" altLang="en-US" sz="1600" dirty="0" smtClean="0"/>
              <a:t>to the ones of theme “Managed or regulated zones”</a:t>
            </a:r>
          </a:p>
          <a:p>
            <a:pPr lvl="3"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1200" dirty="0" smtClean="0"/>
              <a:t>Main objective is to ensure easy access to data</a:t>
            </a:r>
          </a:p>
          <a:p>
            <a:pPr lvl="3"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1200" dirty="0" smtClean="0"/>
              <a:t>Mainly by digitalisation (if not yet the case)</a:t>
            </a:r>
          </a:p>
          <a:p>
            <a:pPr lvl="2"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1600" dirty="0" smtClean="0"/>
              <a:t>With the Land Use information in addition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6DCF8A5-6A35-45D2-8D4B-5F7D4137F74E}" type="slidenum">
              <a:rPr lang="en-GB" altLang="en-US" sz="1000" i="0" smtClean="0">
                <a:solidFill>
                  <a:schemeClr val="tx1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GB" altLang="en-US" sz="1000" i="0" dirty="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081" y="397491"/>
            <a:ext cx="30003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81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dirty="0"/>
              <a:t>Progress on Land </a:t>
            </a:r>
            <a:r>
              <a:rPr lang="en-GB" altLang="en-US" dirty="0" smtClean="0"/>
              <a:t>Use</a:t>
            </a:r>
            <a:endParaRPr lang="fr-FR" dirty="0"/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2400" dirty="0" smtClean="0"/>
              <a:t>Existing Land Use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2000" dirty="0" smtClean="0"/>
              <a:t>Core recommendation </a:t>
            </a:r>
            <a:br>
              <a:rPr lang="en-GB" altLang="en-US" sz="2000" dirty="0" smtClean="0"/>
            </a:br>
            <a:r>
              <a:rPr lang="en-GB" altLang="en-US" sz="2000" dirty="0" smtClean="0"/>
              <a:t>about large scale product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2000" dirty="0" smtClean="0"/>
              <a:t>With the same approach as for Land Cover</a:t>
            </a:r>
          </a:p>
          <a:p>
            <a:pPr lvl="2"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1200" dirty="0"/>
              <a:t>Recommendations about target product</a:t>
            </a:r>
          </a:p>
          <a:p>
            <a:pPr lvl="3"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800" dirty="0"/>
              <a:t>Target scale 1: 10 000 or better</a:t>
            </a:r>
          </a:p>
          <a:p>
            <a:pPr lvl="3"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800" dirty="0"/>
              <a:t>Whole partition of territory  </a:t>
            </a:r>
            <a:endParaRPr lang="en-GB" altLang="en-US" sz="1200" dirty="0"/>
          </a:p>
          <a:p>
            <a:pPr lvl="2"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1600" dirty="0"/>
              <a:t> </a:t>
            </a:r>
            <a:r>
              <a:rPr lang="en-GB" altLang="en-US" sz="1400" dirty="0"/>
              <a:t>Recommendations about methodology</a:t>
            </a:r>
          </a:p>
          <a:p>
            <a:pPr lvl="3"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800" dirty="0"/>
              <a:t>Find national agreement about common </a:t>
            </a:r>
            <a:r>
              <a:rPr lang="en-GB" altLang="en-US" sz="800" dirty="0" smtClean="0"/>
              <a:t>classification</a:t>
            </a:r>
          </a:p>
          <a:p>
            <a:pPr lvl="3"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800" dirty="0" smtClean="0"/>
              <a:t> Ensure consistency between data specification and main source data</a:t>
            </a:r>
            <a:endParaRPr lang="en-GB" altLang="en-US" dirty="0" smtClean="0"/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6DCF8A5-6A35-45D2-8D4B-5F7D4137F74E}" type="slidenum">
              <a:rPr lang="en-GB" altLang="en-US" sz="1000" i="0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GB" altLang="en-US" sz="1000" i="0" dirty="0" smtClean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20688"/>
            <a:ext cx="2803286" cy="220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2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356" y="2852936"/>
            <a:ext cx="8507288" cy="1152128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Core </a:t>
            </a:r>
            <a:r>
              <a:rPr lang="en-GB" dirty="0" smtClean="0"/>
              <a:t>Data </a:t>
            </a:r>
            <a:r>
              <a:rPr lang="en-GB" dirty="0" smtClean="0"/>
              <a:t>and </a:t>
            </a:r>
            <a:r>
              <a:rPr lang="en-GB" dirty="0" smtClean="0"/>
              <a:t>High Value Datasets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28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dirty="0" smtClean="0"/>
              <a:t>Overview</a:t>
            </a:r>
            <a:endParaRPr lang="fr-FR" dirty="0"/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6DCF8A5-6A35-45D2-8D4B-5F7D4137F74E}" type="slidenum">
              <a:rPr lang="en-GB" altLang="en-US" sz="1000" i="0" smtClean="0">
                <a:solidFill>
                  <a:schemeClr val="tx1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GB" altLang="en-US" sz="1000" i="0" dirty="0" smtClean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364440"/>
              </p:ext>
            </p:extLst>
          </p:nvPr>
        </p:nvGraphicFramePr>
        <p:xfrm>
          <a:off x="395536" y="1202392"/>
          <a:ext cx="6768752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2520280"/>
                <a:gridCol w="2520280"/>
              </a:tblGrid>
              <a:tr h="208032"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i="1" noProof="0" dirty="0" smtClean="0"/>
                    </a:p>
                    <a:p>
                      <a:pPr algn="ctr"/>
                      <a:r>
                        <a:rPr lang="en-GB" i="1" noProof="0" dirty="0" smtClean="0"/>
                        <a:t>Core</a:t>
                      </a:r>
                      <a:r>
                        <a:rPr lang="en-GB" i="1" baseline="0" noProof="0" dirty="0" smtClean="0"/>
                        <a:t> Data </a:t>
                      </a:r>
                    </a:p>
                    <a:p>
                      <a:pPr algn="ctr"/>
                      <a:endParaRPr lang="en-GB" i="1" baseline="0" noProof="0" dirty="0" smtClean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noProof="0" dirty="0" smtClean="0"/>
                        <a:t>High Value Datasets</a:t>
                      </a:r>
                      <a:endParaRPr lang="en-GB" i="1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i="1" noProof="0" dirty="0" smtClean="0"/>
                        <a:t>Key</a:t>
                      </a:r>
                      <a:r>
                        <a:rPr lang="en-GB" i="1" baseline="0" noProof="0" dirty="0" smtClean="0"/>
                        <a:t> purpose</a:t>
                      </a:r>
                      <a:endParaRPr lang="en-GB" i="1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/>
                        <a:t>Priority data for </a:t>
                      </a:r>
                      <a:r>
                        <a:rPr lang="en-GB" sz="2000" noProof="0" dirty="0" smtClean="0"/>
                        <a:t>SDGs</a:t>
                      </a:r>
                      <a:endParaRPr lang="en-GB" sz="20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/>
                        <a:t>Data</a:t>
                      </a:r>
                      <a:r>
                        <a:rPr lang="en-GB" sz="2000" baseline="0" noProof="0" dirty="0" smtClean="0"/>
                        <a:t>  in scope </a:t>
                      </a:r>
                      <a:r>
                        <a:rPr lang="en-GB" sz="2000" baseline="0" noProof="0" dirty="0" smtClean="0"/>
                        <a:t/>
                      </a:r>
                      <a:br>
                        <a:rPr lang="en-GB" sz="2000" baseline="0" noProof="0" dirty="0" smtClean="0"/>
                      </a:br>
                      <a:r>
                        <a:rPr lang="en-GB" sz="2000" baseline="0" noProof="0" dirty="0" smtClean="0"/>
                        <a:t>of </a:t>
                      </a:r>
                      <a:r>
                        <a:rPr lang="en-GB" sz="2000" baseline="0" noProof="0" dirty="0" smtClean="0"/>
                        <a:t>the Open Data Directive – </a:t>
                      </a:r>
                      <a:r>
                        <a:rPr lang="en-GB" sz="2000" baseline="0" noProof="0" dirty="0" smtClean="0"/>
                        <a:t>Article </a:t>
                      </a:r>
                      <a:r>
                        <a:rPr lang="en-GB" sz="2000" baseline="0" noProof="0" dirty="0" smtClean="0"/>
                        <a:t>14</a:t>
                      </a:r>
                      <a:endParaRPr lang="en-GB" sz="20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i="1" noProof="0" dirty="0" smtClean="0"/>
                        <a:t>Actors </a:t>
                      </a:r>
                      <a:endParaRPr lang="en-GB" i="1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/>
                        <a:t>UN-GGIM: Europe Regional</a:t>
                      </a:r>
                      <a:r>
                        <a:rPr lang="en-GB" sz="2000" baseline="0" noProof="0" dirty="0" smtClean="0"/>
                        <a:t> Committee</a:t>
                      </a:r>
                      <a:endParaRPr lang="en-GB" sz="2000" noProof="0" dirty="0" smtClean="0"/>
                    </a:p>
                    <a:p>
                      <a:pPr algn="ctr"/>
                      <a:r>
                        <a:rPr lang="en-GB" sz="2000" noProof="0" dirty="0" smtClean="0"/>
                        <a:t>Working Group A</a:t>
                      </a:r>
                      <a:endParaRPr lang="en-GB" sz="20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/>
                        <a:t>European Union</a:t>
                      </a:r>
                    </a:p>
                    <a:p>
                      <a:pPr algn="ctr"/>
                      <a:r>
                        <a:rPr lang="en-GB" sz="1600" noProof="0" dirty="0" smtClean="0"/>
                        <a:t>Impact Assessment Study: </a:t>
                      </a:r>
                      <a:r>
                        <a:rPr lang="en-GB" sz="2000" noProof="0" dirty="0" smtClean="0"/>
                        <a:t>Cabinet Deloitte</a:t>
                      </a:r>
                      <a:endParaRPr lang="en-GB" sz="20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i="1" noProof="0" dirty="0" smtClean="0"/>
                        <a:t>Objective</a:t>
                      </a:r>
                      <a:endParaRPr lang="en-GB" i="1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/>
                        <a:t>Recommendations for content</a:t>
                      </a:r>
                      <a:endParaRPr lang="en-GB" sz="20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noProof="0" dirty="0" smtClean="0"/>
                        <a:t>Content</a:t>
                      </a:r>
                      <a:r>
                        <a:rPr lang="en-GB" sz="2000" baseline="0" noProof="0" dirty="0" smtClean="0"/>
                        <a:t> description &amp; </a:t>
                      </a:r>
                      <a:r>
                        <a:rPr lang="en-GB" sz="2000" b="1" baseline="0" noProof="0" dirty="0" smtClean="0"/>
                        <a:t>recommendations for publication as open data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(Impact Assessment Study)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i="1" noProof="0" dirty="0" smtClean="0"/>
                    </a:p>
                    <a:p>
                      <a:pPr algn="ctr"/>
                      <a:r>
                        <a:rPr lang="en-GB" i="1" noProof="0" dirty="0" smtClean="0"/>
                        <a:t>Scope</a:t>
                      </a:r>
                    </a:p>
                    <a:p>
                      <a:pPr algn="ctr"/>
                      <a:endParaRPr lang="en-GB" i="1" noProof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/>
                        <a:t>Geographic data </a:t>
                      </a:r>
                      <a:endParaRPr lang="en-GB" sz="20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/>
                        <a:t>Data on 6 categories</a:t>
                      </a:r>
                      <a:endParaRPr lang="en-GB" sz="20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944" y="1731311"/>
            <a:ext cx="1665536" cy="339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4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66" y="116632"/>
            <a:ext cx="8992834" cy="796950"/>
          </a:xfrm>
        </p:spPr>
        <p:txBody>
          <a:bodyPr>
            <a:normAutofit/>
          </a:bodyPr>
          <a:lstStyle/>
          <a:p>
            <a:r>
              <a:rPr lang="en-US" dirty="0" smtClean="0"/>
              <a:t>Selection criteria</a:t>
            </a:r>
            <a:endParaRPr lang="en-US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202352"/>
              </p:ext>
            </p:extLst>
          </p:nvPr>
        </p:nvGraphicFramePr>
        <p:xfrm>
          <a:off x="111661" y="951580"/>
          <a:ext cx="8640960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1224136"/>
                <a:gridCol w="424847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High </a:t>
                      </a:r>
                      <a:r>
                        <a:rPr lang="en-US" noProof="0" dirty="0" smtClean="0"/>
                        <a:t>Value Datasets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Core </a:t>
                      </a:r>
                      <a:r>
                        <a:rPr lang="en-US" noProof="0" dirty="0" smtClean="0"/>
                        <a:t>Data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noProof="0" dirty="0" smtClean="0"/>
                        <a:t>Generate significant socio-economic</a:t>
                      </a:r>
                      <a:r>
                        <a:rPr lang="en-US" i="1" baseline="0" noProof="0" dirty="0" smtClean="0"/>
                        <a:t> or environmental benefits</a:t>
                      </a:r>
                      <a:endParaRPr lang="en-US" i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i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i="1" noProof="0" dirty="0" smtClean="0"/>
                        <a:t>Core </a:t>
                      </a:r>
                      <a:r>
                        <a:rPr lang="en-GB" i="1" noProof="0" dirty="0" smtClean="0"/>
                        <a:t>Data </a:t>
                      </a:r>
                      <a:r>
                        <a:rPr lang="en-GB" i="1" noProof="0" dirty="0" smtClean="0"/>
                        <a:t>is priority</a:t>
                      </a:r>
                      <a:r>
                        <a:rPr lang="en-GB" i="1" baseline="0" noProof="0" dirty="0" smtClean="0"/>
                        <a:t> data to analyse, achieve or monitor </a:t>
                      </a:r>
                      <a:r>
                        <a:rPr lang="en-GB" i="1" baseline="0" noProof="0" dirty="0" smtClean="0"/>
                        <a:t>SDGs</a:t>
                      </a:r>
                      <a:endParaRPr lang="en-GB" i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noProof="0" dirty="0" smtClean="0"/>
                        <a:t>and innovative services</a:t>
                      </a:r>
                      <a:endParaRPr lang="en-US" i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i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i="1" noProof="0" dirty="0" smtClean="0"/>
                        <a:t>Generating innovative services is not a </a:t>
                      </a:r>
                      <a:r>
                        <a:rPr lang="en-GB" i="1" noProof="0" dirty="0" smtClean="0"/>
                        <a:t>Core Data </a:t>
                      </a:r>
                      <a:r>
                        <a:rPr lang="en-GB" i="1" noProof="0" dirty="0" smtClean="0"/>
                        <a:t>target (but it may contribute)</a:t>
                      </a:r>
                      <a:endParaRPr lang="en-GB" i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noProof="0" dirty="0" smtClean="0"/>
                        <a:t>Benefit a high number of users</a:t>
                      </a:r>
                      <a:endParaRPr lang="en-US" i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i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i="1" noProof="0" dirty="0" smtClean="0"/>
                        <a:t>Core </a:t>
                      </a:r>
                      <a:r>
                        <a:rPr lang="en-US" i="1" noProof="0" dirty="0" smtClean="0"/>
                        <a:t>Data </a:t>
                      </a:r>
                      <a:r>
                        <a:rPr lang="en-US" i="1" noProof="0" dirty="0" smtClean="0"/>
                        <a:t>should in general be accessible</a:t>
                      </a:r>
                      <a:r>
                        <a:rPr lang="en-US" i="1" baseline="0" noProof="0" dirty="0" smtClean="0"/>
                        <a:t> </a:t>
                      </a:r>
                      <a:r>
                        <a:rPr lang="en-US" i="1" noProof="0" dirty="0" smtClean="0"/>
                        <a:t>to everyone</a:t>
                      </a:r>
                      <a:endParaRPr lang="en-US" i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noProof="0" dirty="0" smtClean="0"/>
                        <a:t>In particular SMEs</a:t>
                      </a:r>
                      <a:endParaRPr lang="en-US" i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i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i="1" noProof="0" dirty="0" smtClean="0"/>
                        <a:t>Main target</a:t>
                      </a:r>
                      <a:r>
                        <a:rPr lang="en-US" i="1" baseline="0" noProof="0" dirty="0" smtClean="0"/>
                        <a:t> is public bodies but </a:t>
                      </a:r>
                      <a:r>
                        <a:rPr lang="en-US" i="1" baseline="0" noProof="0" dirty="0" smtClean="0"/>
                        <a:t>SMEs </a:t>
                      </a:r>
                      <a:r>
                        <a:rPr lang="en-US" i="1" baseline="0" noProof="0" dirty="0" smtClean="0"/>
                        <a:t>may also benefit </a:t>
                      </a:r>
                      <a:r>
                        <a:rPr lang="en-US" i="1" baseline="0" noProof="0" dirty="0" smtClean="0"/>
                        <a:t>from Core Data</a:t>
                      </a:r>
                      <a:endParaRPr lang="en-US" i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noProof="0" dirty="0" smtClean="0"/>
                        <a:t>Assist in generation revenues</a:t>
                      </a:r>
                    </a:p>
                    <a:p>
                      <a:endParaRPr lang="en-US" i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i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i="1" noProof="0" dirty="0" smtClean="0"/>
                        <a:t>Generating revenues is not </a:t>
                      </a:r>
                      <a:r>
                        <a:rPr lang="en-US" i="1" noProof="0" dirty="0" smtClean="0"/>
                        <a:t>Core Data </a:t>
                      </a:r>
                      <a:r>
                        <a:rPr lang="en-US" i="1" noProof="0" dirty="0" smtClean="0"/>
                        <a:t>target</a:t>
                      </a:r>
                      <a:endParaRPr lang="en-US" i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4680">
                <a:tc>
                  <a:txBody>
                    <a:bodyPr/>
                    <a:lstStyle/>
                    <a:p>
                      <a:r>
                        <a:rPr lang="en-US" i="1" noProof="0" dirty="0" smtClean="0"/>
                        <a:t>Be combined with other datasets</a:t>
                      </a:r>
                    </a:p>
                    <a:p>
                      <a:endParaRPr lang="en-US" i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i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i="1" noProof="0" dirty="0" smtClean="0"/>
                        <a:t>Combined with other datasets, core geographic</a:t>
                      </a:r>
                      <a:r>
                        <a:rPr lang="en-US" i="1" baseline="0" noProof="0" dirty="0" smtClean="0"/>
                        <a:t> data </a:t>
                      </a:r>
                      <a:r>
                        <a:rPr lang="en-US" i="1" baseline="0" noProof="0" dirty="0" smtClean="0"/>
                        <a:t>offer </a:t>
                      </a:r>
                      <a:r>
                        <a:rPr lang="en-US" i="1" baseline="0" noProof="0" dirty="0" smtClean="0"/>
                        <a:t>wide range of applications: background map, geocoding, indicator </a:t>
                      </a:r>
                      <a:r>
                        <a:rPr lang="en-US" i="1" baseline="0" noProof="0" dirty="0" smtClean="0"/>
                        <a:t>computation …</a:t>
                      </a:r>
                      <a:endParaRPr lang="en-US" i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Ellipse 2"/>
          <p:cNvSpPr/>
          <p:nvPr/>
        </p:nvSpPr>
        <p:spPr>
          <a:xfrm>
            <a:off x="3545199" y="1432563"/>
            <a:ext cx="702078" cy="70207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3545199" y="5013176"/>
            <a:ext cx="702078" cy="70207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3635919" y="2261151"/>
            <a:ext cx="520638" cy="5206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3635209" y="2980370"/>
            <a:ext cx="520638" cy="52063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3635209" y="3556434"/>
            <a:ext cx="520638" cy="52063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3635919" y="4229472"/>
            <a:ext cx="520638" cy="52063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09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dirty="0"/>
              <a:t>Comparison </a:t>
            </a:r>
            <a:r>
              <a:rPr lang="en-GB" altLang="en-US" dirty="0" smtClean="0"/>
              <a:t>exercise</a:t>
            </a:r>
            <a:endParaRPr lang="fr-FR" dirty="0"/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2000" dirty="0" smtClean="0"/>
              <a:t>Source documents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1800" dirty="0" smtClean="0"/>
              <a:t>For High Value Datasets, impact assessment study and presentations by Cabinet Deloitte (PPT)</a:t>
            </a:r>
          </a:p>
          <a:p>
            <a:pPr lvl="3"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1600" dirty="0" smtClean="0"/>
              <a:t>Webinar on 28/07/2020</a:t>
            </a:r>
          </a:p>
          <a:p>
            <a:pPr lvl="3"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1600" dirty="0" smtClean="0"/>
              <a:t>Webinar on 04/09/2020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1800" dirty="0" smtClean="0"/>
              <a:t>For </a:t>
            </a:r>
            <a:r>
              <a:rPr lang="en-GB" altLang="en-US" sz="1800" dirty="0" smtClean="0"/>
              <a:t>Core Data</a:t>
            </a:r>
            <a:r>
              <a:rPr lang="en-GB" altLang="en-US" sz="1800" dirty="0" smtClean="0"/>
              <a:t>, UN-GGIM: Europe Working Group A deliverables</a:t>
            </a:r>
          </a:p>
          <a:p>
            <a:pPr lvl="3"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1600" dirty="0"/>
              <a:t>Selection of core themes</a:t>
            </a:r>
          </a:p>
          <a:p>
            <a:pPr lvl="3"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1600" dirty="0" smtClean="0"/>
              <a:t>Recommendations for content </a:t>
            </a:r>
            <a:r>
              <a:rPr lang="en-GB" altLang="en-US" sz="1600" dirty="0"/>
              <a:t>for each selected </a:t>
            </a:r>
            <a:r>
              <a:rPr lang="en-GB" altLang="en-US" sz="1600" dirty="0" smtClean="0"/>
              <a:t>theme</a:t>
            </a:r>
            <a:endParaRPr lang="en-GB" altLang="en-US" dirty="0" smtClean="0"/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6DCF8A5-6A35-45D2-8D4B-5F7D4137F74E}" type="slidenum">
              <a:rPr lang="en-GB" altLang="en-US" sz="1000" i="0" smtClean="0">
                <a:solidFill>
                  <a:schemeClr val="tx1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GB" altLang="en-US" sz="10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20072" y="3068960"/>
            <a:ext cx="2952328" cy="7200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Review phase </a:t>
            </a:r>
          </a:p>
          <a:p>
            <a:pPr algn="ctr"/>
            <a:r>
              <a:rPr lang="en-GB" sz="2000" dirty="0"/>
              <a:t>by Member States</a:t>
            </a:r>
          </a:p>
        </p:txBody>
      </p:sp>
    </p:spTree>
    <p:extLst>
      <p:ext uri="{BB962C8B-B14F-4D97-AF65-F5344CB8AC3E}">
        <p14:creationId xmlns:p14="http://schemas.microsoft.com/office/powerpoint/2010/main" val="315930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dirty="0"/>
              <a:t>Comparison results (methodology</a:t>
            </a:r>
            <a:r>
              <a:rPr lang="en-GB" altLang="en-US" dirty="0" smtClean="0"/>
              <a:t>)</a:t>
            </a:r>
            <a:endParaRPr lang="fr-FR" dirty="0"/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6DCF8A5-6A35-45D2-8D4B-5F7D4137F74E}" type="slidenum">
              <a:rPr lang="en-GB" altLang="en-US" sz="1000" i="0" smtClean="0">
                <a:solidFill>
                  <a:schemeClr val="tx1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GB" altLang="en-US" sz="1000" i="0" dirty="0" smtClean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233080"/>
              </p:ext>
            </p:extLst>
          </p:nvPr>
        </p:nvGraphicFramePr>
        <p:xfrm>
          <a:off x="683568" y="1340768"/>
          <a:ext cx="7776864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3024336"/>
                <a:gridCol w="331236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 smtClean="0"/>
                    </a:p>
                    <a:p>
                      <a:pPr algn="ctr"/>
                      <a:r>
                        <a:rPr lang="en-GB" noProof="0" dirty="0" smtClean="0"/>
                        <a:t>UN-GGIM: Europe</a:t>
                      </a:r>
                      <a:r>
                        <a:rPr lang="en-GB" baseline="0" noProof="0" dirty="0" smtClean="0"/>
                        <a:t> </a:t>
                      </a:r>
                      <a:r>
                        <a:rPr lang="en-GB" noProof="0" dirty="0" smtClean="0"/>
                        <a:t>Core Data</a:t>
                      </a:r>
                      <a:endParaRPr lang="en-GB" noProof="0" dirty="0" smtClean="0"/>
                    </a:p>
                    <a:p>
                      <a:pPr algn="ctr"/>
                      <a:endParaRPr lang="en-GB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HVD impact assessment</a:t>
                      </a:r>
                      <a:r>
                        <a:rPr lang="en-GB" baseline="0" noProof="0" dirty="0" smtClean="0"/>
                        <a:t> study</a:t>
                      </a:r>
                      <a:endParaRPr lang="en-GB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noProof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smtClean="0"/>
                        <a:t>Rationale </a:t>
                      </a:r>
                      <a:r>
                        <a:rPr lang="en-GB" noProof="0" dirty="0" smtClean="0"/>
                        <a:t>for </a:t>
                      </a:r>
                      <a:r>
                        <a:rPr lang="en-GB" noProof="0" dirty="0" smtClean="0"/>
                        <a:t>choice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smtClean="0">
                          <a:solidFill>
                            <a:srgbClr val="00B050"/>
                          </a:solidFill>
                        </a:rPr>
                        <a:t>Rationale for</a:t>
                      </a:r>
                      <a:r>
                        <a:rPr lang="en-GB" baseline="0" noProof="0" dirty="0" smtClean="0">
                          <a:solidFill>
                            <a:srgbClr val="00B050"/>
                          </a:solidFill>
                        </a:rPr>
                        <a:t> choice was </a:t>
                      </a:r>
                      <a:r>
                        <a:rPr lang="en-GB" noProof="0" dirty="0" smtClean="0">
                          <a:solidFill>
                            <a:srgbClr val="00B050"/>
                          </a:solidFill>
                        </a:rPr>
                        <a:t>investigated and </a:t>
                      </a:r>
                      <a:r>
                        <a:rPr lang="en-GB" noProof="0" dirty="0" smtClean="0">
                          <a:solidFill>
                            <a:srgbClr val="00B050"/>
                          </a:solidFill>
                        </a:rPr>
                        <a:t>published</a:t>
                      </a:r>
                      <a:endParaRPr lang="en-GB" noProof="0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>
                          <a:solidFill>
                            <a:srgbClr val="C00000"/>
                          </a:solidFill>
                        </a:rPr>
                        <a:t>Rationale for</a:t>
                      </a:r>
                      <a:r>
                        <a:rPr lang="en-GB" baseline="0" noProof="0" dirty="0" smtClean="0">
                          <a:solidFill>
                            <a:srgbClr val="C00000"/>
                          </a:solidFill>
                        </a:rPr>
                        <a:t> choice not exposed</a:t>
                      </a:r>
                      <a:endParaRPr lang="en-GB" noProof="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INSPIRE influence</a:t>
                      </a:r>
                      <a:endParaRPr lang="en-GB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>
                          <a:solidFill>
                            <a:srgbClr val="00B050"/>
                          </a:solidFill>
                        </a:rPr>
                        <a:t>Strong </a:t>
                      </a:r>
                      <a:r>
                        <a:rPr lang="en-GB" noProof="0" dirty="0" smtClean="0"/>
                        <a:t>(preliminary list of potential themes, use of INSPIRE terminology)</a:t>
                      </a:r>
                      <a:endParaRPr lang="en-GB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Weaker</a:t>
                      </a:r>
                      <a:r>
                        <a:rPr lang="en-GB" baseline="0" noProof="0" dirty="0" smtClean="0"/>
                        <a:t> (other themes, </a:t>
                      </a:r>
                      <a:r>
                        <a:rPr lang="en-GB" baseline="0" noProof="0" dirty="0" smtClean="0">
                          <a:solidFill>
                            <a:srgbClr val="C00000"/>
                          </a:solidFill>
                        </a:rPr>
                        <a:t>terminology not always consistent</a:t>
                      </a:r>
                      <a:r>
                        <a:rPr lang="en-GB" baseline="0" noProof="0" dirty="0" smtClean="0"/>
                        <a:t>)</a:t>
                      </a:r>
                      <a:endParaRPr lang="en-GB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noProof="0" dirty="0" smtClean="0"/>
                    </a:p>
                    <a:p>
                      <a:pPr algn="ctr"/>
                      <a:r>
                        <a:rPr lang="en-GB" noProof="0" dirty="0" smtClean="0"/>
                        <a:t>Priorities</a:t>
                      </a:r>
                    </a:p>
                    <a:p>
                      <a:pPr algn="ctr"/>
                      <a:endParaRPr lang="en-GB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2 </a:t>
                      </a:r>
                      <a:r>
                        <a:rPr lang="en-GB" noProof="0" dirty="0" smtClean="0"/>
                        <a:t>levels</a:t>
                      </a:r>
                      <a:endParaRPr lang="en-GB" noProof="0" dirty="0" smtClean="0"/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GB" baseline="0" noProof="0" dirty="0" smtClean="0"/>
                        <a:t>Core recommendations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GB" baseline="0" noProof="0" dirty="0" smtClean="0"/>
                        <a:t>Good practices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endParaRPr lang="en-GB" baseline="0" noProof="0" dirty="0" smtClean="0"/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GB" baseline="0" noProof="0" dirty="0" smtClean="0">
                          <a:sym typeface="Wingdings"/>
                        </a:rPr>
                        <a:t></a:t>
                      </a:r>
                      <a:r>
                        <a:rPr lang="en-GB" baseline="0" noProof="0" dirty="0" smtClean="0"/>
                        <a:t> </a:t>
                      </a:r>
                      <a:r>
                        <a:rPr lang="en-GB" baseline="0" noProof="0" dirty="0" smtClean="0"/>
                        <a:t>step-wise implementation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2 </a:t>
                      </a:r>
                      <a:r>
                        <a:rPr lang="en-GB" noProof="0" dirty="0" smtClean="0"/>
                        <a:t>levels</a:t>
                      </a:r>
                      <a:endParaRPr lang="en-GB" noProof="0" dirty="0" smtClean="0"/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GB" baseline="0" noProof="0" dirty="0" smtClean="0"/>
                        <a:t>Lower intensity intervention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GB" baseline="0" noProof="0" dirty="0" smtClean="0"/>
                        <a:t>Higher intensity intervention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endParaRPr lang="en-GB" baseline="0" noProof="0" dirty="0" smtClean="0"/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GB" baseline="0" noProof="0" dirty="0" smtClean="0">
                          <a:sym typeface="Wingdings"/>
                        </a:rPr>
                        <a:t></a:t>
                      </a:r>
                      <a:r>
                        <a:rPr lang="en-GB" baseline="0" noProof="0" dirty="0" smtClean="0"/>
                        <a:t> </a:t>
                      </a:r>
                      <a:r>
                        <a:rPr lang="en-GB" baseline="0" noProof="0" dirty="0" smtClean="0"/>
                        <a:t>option to be chosen </a:t>
                      </a:r>
                      <a:r>
                        <a:rPr lang="en-GB" baseline="0" noProof="0" dirty="0" smtClean="0"/>
                        <a:t/>
                      </a:r>
                      <a:br>
                        <a:rPr lang="en-GB" baseline="0" noProof="0" dirty="0" smtClean="0"/>
                      </a:br>
                      <a:r>
                        <a:rPr lang="en-GB" baseline="0" noProof="0" dirty="0" smtClean="0"/>
                        <a:t>for </a:t>
                      </a:r>
                      <a:r>
                        <a:rPr lang="en-GB" baseline="0" noProof="0" dirty="0" smtClean="0"/>
                        <a:t>regulation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82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2385609" y="692696"/>
            <a:ext cx="6512180" cy="59766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3702538" y="5373493"/>
            <a:ext cx="1893684" cy="105346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à coins arrondis 30"/>
          <p:cNvSpPr/>
          <p:nvPr/>
        </p:nvSpPr>
        <p:spPr>
          <a:xfrm>
            <a:off x="2582147" y="2263044"/>
            <a:ext cx="5597871" cy="294342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5950172" y="5373493"/>
            <a:ext cx="1430140" cy="106587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3665990" y="1027465"/>
            <a:ext cx="4752527" cy="110982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441393" y="188640"/>
            <a:ext cx="8358286" cy="64807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altLang="en-US" sz="2800" b="1" dirty="0" smtClean="0"/>
              <a:t>Comparison exercise (theme selection)</a:t>
            </a:r>
            <a:endParaRPr lang="en-GB" altLang="en-US" dirty="0" smtClean="0"/>
          </a:p>
          <a:p>
            <a:pPr marL="0" indent="0" eaLnBrk="1" hangingPunct="1">
              <a:buNone/>
              <a:defRPr/>
            </a:pPr>
            <a:endParaRPr lang="en-GB" altLang="en-US" dirty="0" smtClean="0"/>
          </a:p>
          <a:p>
            <a:pPr marL="0" indent="0" eaLnBrk="1" hangingPunct="1">
              <a:buNone/>
              <a:defRPr/>
            </a:pPr>
            <a:endParaRPr lang="en-GB" altLang="en-US" dirty="0" smtClean="0"/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16416" y="63817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6DCF8A5-6A35-45D2-8D4B-5F7D4137F74E}" type="slidenum">
              <a:rPr lang="en-GB" altLang="en-US" sz="1000" i="0" smtClean="0">
                <a:solidFill>
                  <a:schemeClr val="tx1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GB" altLang="en-US" sz="1000" i="0" dirty="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4" y="4837136"/>
            <a:ext cx="873466" cy="178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4720636" y="1160559"/>
            <a:ext cx="720080" cy="64807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GN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6579034" y="1160559"/>
            <a:ext cx="720080" cy="64807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BU</a:t>
            </a:r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5649835" y="1160559"/>
            <a:ext cx="720080" cy="64807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AD</a:t>
            </a:r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3791437" y="1160559"/>
            <a:ext cx="720080" cy="64807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AU</a:t>
            </a:r>
            <a:endParaRPr lang="fr-FR" dirty="0"/>
          </a:p>
        </p:txBody>
      </p:sp>
      <p:sp>
        <p:nvSpPr>
          <p:cNvPr id="10" name="Ellipse 9"/>
          <p:cNvSpPr/>
          <p:nvPr/>
        </p:nvSpPr>
        <p:spPr>
          <a:xfrm>
            <a:off x="7508231" y="1160559"/>
            <a:ext cx="720080" cy="64807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CP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451643" y="1769799"/>
            <a:ext cx="1181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Geospatial</a:t>
            </a:r>
            <a:endParaRPr lang="fr-FR" dirty="0"/>
          </a:p>
        </p:txBody>
      </p:sp>
      <p:sp>
        <p:nvSpPr>
          <p:cNvPr id="13" name="Ellipse 12"/>
          <p:cNvSpPr/>
          <p:nvPr/>
        </p:nvSpPr>
        <p:spPr>
          <a:xfrm>
            <a:off x="2716985" y="3140968"/>
            <a:ext cx="720080" cy="64807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GE</a:t>
            </a:r>
            <a:endParaRPr lang="fr-FR" dirty="0"/>
          </a:p>
        </p:txBody>
      </p:sp>
      <p:sp>
        <p:nvSpPr>
          <p:cNvPr id="14" name="Ellipse 13"/>
          <p:cNvSpPr/>
          <p:nvPr/>
        </p:nvSpPr>
        <p:spPr>
          <a:xfrm>
            <a:off x="3624245" y="3140968"/>
            <a:ext cx="720080" cy="64807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SO</a:t>
            </a:r>
            <a:endParaRPr lang="fr-FR" dirty="0"/>
          </a:p>
        </p:txBody>
      </p:sp>
      <p:sp>
        <p:nvSpPr>
          <p:cNvPr id="15" name="Ellipse 14"/>
          <p:cNvSpPr/>
          <p:nvPr/>
        </p:nvSpPr>
        <p:spPr>
          <a:xfrm>
            <a:off x="5438765" y="3140968"/>
            <a:ext cx="720080" cy="64807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SR</a:t>
            </a:r>
            <a:endParaRPr lang="fr-FR" dirty="0"/>
          </a:p>
        </p:txBody>
      </p:sp>
      <p:sp>
        <p:nvSpPr>
          <p:cNvPr id="16" name="Ellipse 15"/>
          <p:cNvSpPr/>
          <p:nvPr/>
        </p:nvSpPr>
        <p:spPr>
          <a:xfrm>
            <a:off x="4531505" y="2376198"/>
            <a:ext cx="720080" cy="64807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LC</a:t>
            </a:r>
            <a:endParaRPr lang="fr-FR" dirty="0"/>
          </a:p>
        </p:txBody>
      </p:sp>
      <p:sp>
        <p:nvSpPr>
          <p:cNvPr id="17" name="Ellipse 16"/>
          <p:cNvSpPr/>
          <p:nvPr/>
        </p:nvSpPr>
        <p:spPr>
          <a:xfrm>
            <a:off x="5438765" y="2376198"/>
            <a:ext cx="720080" cy="64807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LU</a:t>
            </a:r>
            <a:endParaRPr lang="fr-FR" dirty="0"/>
          </a:p>
        </p:txBody>
      </p:sp>
      <p:sp>
        <p:nvSpPr>
          <p:cNvPr id="18" name="Ellipse 17"/>
          <p:cNvSpPr/>
          <p:nvPr/>
        </p:nvSpPr>
        <p:spPr>
          <a:xfrm>
            <a:off x="3624245" y="2376198"/>
            <a:ext cx="720080" cy="64807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HY</a:t>
            </a:r>
            <a:endParaRPr lang="fr-FR" dirty="0"/>
          </a:p>
        </p:txBody>
      </p:sp>
      <p:sp>
        <p:nvSpPr>
          <p:cNvPr id="19" name="Ellipse 18"/>
          <p:cNvSpPr/>
          <p:nvPr/>
        </p:nvSpPr>
        <p:spPr>
          <a:xfrm>
            <a:off x="2716985" y="2376198"/>
            <a:ext cx="720080" cy="64807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EL</a:t>
            </a:r>
            <a:endParaRPr lang="fr-FR" dirty="0"/>
          </a:p>
        </p:txBody>
      </p:sp>
      <p:sp>
        <p:nvSpPr>
          <p:cNvPr id="20" name="Ellipse 19"/>
          <p:cNvSpPr/>
          <p:nvPr/>
        </p:nvSpPr>
        <p:spPr>
          <a:xfrm>
            <a:off x="6275193" y="5437814"/>
            <a:ext cx="720080" cy="64807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TN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6182578" y="6070040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Mobility</a:t>
            </a:r>
            <a:endParaRPr lang="en-GB" dirty="0"/>
          </a:p>
        </p:txBody>
      </p:sp>
      <p:sp>
        <p:nvSpPr>
          <p:cNvPr id="23" name="Ellipse 22"/>
          <p:cNvSpPr/>
          <p:nvPr/>
        </p:nvSpPr>
        <p:spPr>
          <a:xfrm>
            <a:off x="6346025" y="2376198"/>
            <a:ext cx="720080" cy="64807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OI</a:t>
            </a:r>
            <a:endParaRPr lang="fr-FR" dirty="0"/>
          </a:p>
        </p:txBody>
      </p:sp>
      <p:sp>
        <p:nvSpPr>
          <p:cNvPr id="24" name="Ellipse 23"/>
          <p:cNvSpPr/>
          <p:nvPr/>
        </p:nvSpPr>
        <p:spPr>
          <a:xfrm>
            <a:off x="4533179" y="3140968"/>
            <a:ext cx="720080" cy="64807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OF</a:t>
            </a:r>
            <a:endParaRPr lang="fr-FR" dirty="0"/>
          </a:p>
        </p:txBody>
      </p:sp>
      <p:sp>
        <p:nvSpPr>
          <p:cNvPr id="25" name="Ellipse 24"/>
          <p:cNvSpPr/>
          <p:nvPr/>
        </p:nvSpPr>
        <p:spPr>
          <a:xfrm>
            <a:off x="7253285" y="2376198"/>
            <a:ext cx="720080" cy="64807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PS</a:t>
            </a:r>
            <a:endParaRPr lang="fr-FR" dirty="0"/>
          </a:p>
        </p:txBody>
      </p:sp>
      <p:sp>
        <p:nvSpPr>
          <p:cNvPr id="26" name="Ellipse 25"/>
          <p:cNvSpPr/>
          <p:nvPr/>
        </p:nvSpPr>
        <p:spPr>
          <a:xfrm>
            <a:off x="6346025" y="3140968"/>
            <a:ext cx="720080" cy="64807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NZ</a:t>
            </a:r>
            <a:endParaRPr lang="fr-FR" dirty="0"/>
          </a:p>
        </p:txBody>
      </p:sp>
      <p:sp>
        <p:nvSpPr>
          <p:cNvPr id="27" name="Ellipse 26"/>
          <p:cNvSpPr/>
          <p:nvPr/>
        </p:nvSpPr>
        <p:spPr>
          <a:xfrm>
            <a:off x="7253285" y="3140968"/>
            <a:ext cx="720080" cy="64807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EF</a:t>
            </a:r>
            <a:endParaRPr lang="fr-FR" dirty="0"/>
          </a:p>
        </p:txBody>
      </p:sp>
      <p:sp>
        <p:nvSpPr>
          <p:cNvPr id="28" name="Ellipse 27"/>
          <p:cNvSpPr/>
          <p:nvPr/>
        </p:nvSpPr>
        <p:spPr>
          <a:xfrm>
            <a:off x="2716985" y="3993505"/>
            <a:ext cx="720080" cy="64807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BR</a:t>
            </a:r>
            <a:endParaRPr lang="fr-FR" dirty="0"/>
          </a:p>
        </p:txBody>
      </p:sp>
      <p:sp>
        <p:nvSpPr>
          <p:cNvPr id="29" name="Ellipse 28"/>
          <p:cNvSpPr/>
          <p:nvPr/>
        </p:nvSpPr>
        <p:spPr>
          <a:xfrm>
            <a:off x="3625082" y="3993505"/>
            <a:ext cx="720080" cy="64807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SD</a:t>
            </a:r>
            <a:endParaRPr lang="fr-FR" dirty="0"/>
          </a:p>
        </p:txBody>
      </p:sp>
      <p:sp>
        <p:nvSpPr>
          <p:cNvPr id="30" name="Ellipse 29"/>
          <p:cNvSpPr/>
          <p:nvPr/>
        </p:nvSpPr>
        <p:spPr>
          <a:xfrm>
            <a:off x="4533179" y="3993505"/>
            <a:ext cx="720080" cy="64807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HB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5580112" y="3933056"/>
            <a:ext cx="2317622" cy="9615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Environmental data (noise, air quality, waste …)</a:t>
            </a:r>
            <a:endParaRPr lang="en-GB" dirty="0"/>
          </a:p>
        </p:txBody>
      </p:sp>
      <p:sp>
        <p:nvSpPr>
          <p:cNvPr id="34" name="ZoneTexte 33"/>
          <p:cNvSpPr txBox="1"/>
          <p:nvPr/>
        </p:nvSpPr>
        <p:spPr>
          <a:xfrm>
            <a:off x="3013757" y="4837136"/>
            <a:ext cx="4734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Earth observation and environmental data</a:t>
            </a:r>
            <a:endParaRPr lang="en-GB" dirty="0"/>
          </a:p>
        </p:txBody>
      </p:sp>
      <p:sp>
        <p:nvSpPr>
          <p:cNvPr id="35" name="Ellipse 34"/>
          <p:cNvSpPr/>
          <p:nvPr/>
        </p:nvSpPr>
        <p:spPr>
          <a:xfrm>
            <a:off x="8160544" y="2376198"/>
            <a:ext cx="737245" cy="64807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AM</a:t>
            </a:r>
            <a:endParaRPr lang="fr-FR" dirty="0"/>
          </a:p>
        </p:txBody>
      </p:sp>
      <p:sp>
        <p:nvSpPr>
          <p:cNvPr id="12" name="Double flèche horizontale 11"/>
          <p:cNvSpPr/>
          <p:nvPr/>
        </p:nvSpPr>
        <p:spPr>
          <a:xfrm>
            <a:off x="7819978" y="2678276"/>
            <a:ext cx="360040" cy="151928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3894273" y="5437814"/>
            <a:ext cx="1510215" cy="648072"/>
            <a:chOff x="3284729" y="5337897"/>
            <a:chExt cx="1510215" cy="648072"/>
          </a:xfrm>
        </p:grpSpPr>
        <p:sp>
          <p:nvSpPr>
            <p:cNvPr id="37" name="Ellipse 36"/>
            <p:cNvSpPr/>
            <p:nvPr/>
          </p:nvSpPr>
          <p:spPr>
            <a:xfrm>
              <a:off x="3284729" y="5337897"/>
              <a:ext cx="720080" cy="648072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MF</a:t>
              </a:r>
              <a:endParaRPr lang="fr-FR" dirty="0"/>
            </a:p>
          </p:txBody>
        </p:sp>
        <p:sp>
          <p:nvSpPr>
            <p:cNvPr id="38" name="Ellipse 37"/>
            <p:cNvSpPr/>
            <p:nvPr/>
          </p:nvSpPr>
          <p:spPr>
            <a:xfrm>
              <a:off x="4074864" y="5337897"/>
              <a:ext cx="720080" cy="648072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AC</a:t>
              </a:r>
              <a:endParaRPr lang="fr-FR" dirty="0"/>
            </a:p>
          </p:txBody>
        </p:sp>
      </p:grpSp>
      <p:sp>
        <p:nvSpPr>
          <p:cNvPr id="40" name="ZoneTexte 39"/>
          <p:cNvSpPr txBox="1"/>
          <p:nvPr/>
        </p:nvSpPr>
        <p:spPr>
          <a:xfrm>
            <a:off x="3848392" y="6084004"/>
            <a:ext cx="1601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Meteorological</a:t>
            </a:r>
            <a:endParaRPr lang="en-GB" dirty="0"/>
          </a:p>
        </p:txBody>
      </p:sp>
      <p:sp>
        <p:nvSpPr>
          <p:cNvPr id="41" name="Rectangle à coins arrondis 40"/>
          <p:cNvSpPr/>
          <p:nvPr/>
        </p:nvSpPr>
        <p:spPr>
          <a:xfrm>
            <a:off x="511657" y="3671676"/>
            <a:ext cx="1461591" cy="105346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Companies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2" name="Rectangle à coins arrondis 41"/>
          <p:cNvSpPr/>
          <p:nvPr/>
        </p:nvSpPr>
        <p:spPr>
          <a:xfrm>
            <a:off x="270344" y="1011728"/>
            <a:ext cx="1944216" cy="24172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2862238" y="1160559"/>
            <a:ext cx="720080" cy="64807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</a:t>
            </a:r>
            <a:r>
              <a:rPr lang="fr-FR" dirty="0" smtClean="0"/>
              <a:t>U</a:t>
            </a:r>
            <a:endParaRPr lang="fr-FR" dirty="0"/>
          </a:p>
        </p:txBody>
      </p:sp>
      <p:sp>
        <p:nvSpPr>
          <p:cNvPr id="32" name="Ellipse 31"/>
          <p:cNvSpPr/>
          <p:nvPr/>
        </p:nvSpPr>
        <p:spPr>
          <a:xfrm>
            <a:off x="392421" y="1077232"/>
            <a:ext cx="792088" cy="22681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prices</a:t>
            </a:r>
            <a:endParaRPr lang="en-GB" sz="1050" dirty="0"/>
          </a:p>
        </p:txBody>
      </p:sp>
      <p:sp>
        <p:nvSpPr>
          <p:cNvPr id="45" name="Ellipse 44"/>
          <p:cNvSpPr/>
          <p:nvPr/>
        </p:nvSpPr>
        <p:spPr>
          <a:xfrm>
            <a:off x="1163363" y="1334664"/>
            <a:ext cx="973013" cy="22681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finance</a:t>
            </a:r>
            <a:endParaRPr lang="en-GB" sz="1050" dirty="0"/>
          </a:p>
        </p:txBody>
      </p:sp>
      <p:sp>
        <p:nvSpPr>
          <p:cNvPr id="46" name="Ellipse 45"/>
          <p:cNvSpPr/>
          <p:nvPr/>
        </p:nvSpPr>
        <p:spPr>
          <a:xfrm>
            <a:off x="392421" y="1592096"/>
            <a:ext cx="973013" cy="22681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trade</a:t>
            </a:r>
            <a:endParaRPr lang="en-GB" sz="1050" dirty="0"/>
          </a:p>
        </p:txBody>
      </p:sp>
      <p:sp>
        <p:nvSpPr>
          <p:cNvPr id="47" name="Ellipse 46"/>
          <p:cNvSpPr/>
          <p:nvPr/>
        </p:nvSpPr>
        <p:spPr>
          <a:xfrm>
            <a:off x="1163363" y="1849528"/>
            <a:ext cx="973013" cy="22681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business</a:t>
            </a:r>
            <a:endParaRPr lang="en-GB" sz="1050" dirty="0"/>
          </a:p>
        </p:txBody>
      </p:sp>
      <p:sp>
        <p:nvSpPr>
          <p:cNvPr id="48" name="Ellipse 47"/>
          <p:cNvSpPr/>
          <p:nvPr/>
        </p:nvSpPr>
        <p:spPr>
          <a:xfrm>
            <a:off x="392421" y="2106959"/>
            <a:ext cx="1083235" cy="22681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tourism ...</a:t>
            </a:r>
            <a:endParaRPr lang="en-GB" sz="1050" dirty="0"/>
          </a:p>
        </p:txBody>
      </p:sp>
      <p:sp>
        <p:nvSpPr>
          <p:cNvPr id="49" name="ZoneTexte 48"/>
          <p:cNvSpPr txBox="1"/>
          <p:nvPr/>
        </p:nvSpPr>
        <p:spPr>
          <a:xfrm>
            <a:off x="712243" y="3059668"/>
            <a:ext cx="106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Statistics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0" name="Ellipse 49"/>
          <p:cNvSpPr/>
          <p:nvPr/>
        </p:nvSpPr>
        <p:spPr>
          <a:xfrm>
            <a:off x="7613324" y="5421558"/>
            <a:ext cx="962737" cy="96974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US -Basic services</a:t>
            </a:r>
            <a:endParaRPr lang="fr-FR" sz="1400" dirty="0"/>
          </a:p>
        </p:txBody>
      </p:sp>
      <p:sp>
        <p:nvSpPr>
          <p:cNvPr id="44" name="ZoneTexte 43"/>
          <p:cNvSpPr txBox="1"/>
          <p:nvPr/>
        </p:nvSpPr>
        <p:spPr>
          <a:xfrm>
            <a:off x="2339752" y="6218148"/>
            <a:ext cx="1851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</a:rPr>
              <a:t>INSPIRE</a:t>
            </a:r>
            <a:endParaRPr lang="fr-FR" sz="2800" b="1" dirty="0">
              <a:solidFill>
                <a:srgbClr val="C00000"/>
              </a:solidFill>
            </a:endParaRPr>
          </a:p>
        </p:txBody>
      </p:sp>
      <p:sp>
        <p:nvSpPr>
          <p:cNvPr id="53" name="Ellipse 52"/>
          <p:cNvSpPr/>
          <p:nvPr/>
        </p:nvSpPr>
        <p:spPr>
          <a:xfrm>
            <a:off x="1522569" y="5046285"/>
            <a:ext cx="620149" cy="65441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Core data</a:t>
            </a:r>
            <a:endParaRPr lang="en-GB" sz="1050" dirty="0"/>
          </a:p>
        </p:txBody>
      </p:sp>
      <p:sp>
        <p:nvSpPr>
          <p:cNvPr id="52" name="Ellipse 51"/>
          <p:cNvSpPr/>
          <p:nvPr/>
        </p:nvSpPr>
        <p:spPr>
          <a:xfrm>
            <a:off x="407466" y="2413201"/>
            <a:ext cx="720080" cy="64807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PD?</a:t>
            </a:r>
            <a:endParaRPr lang="fr-FR" sz="1600" dirty="0"/>
          </a:p>
        </p:txBody>
      </p:sp>
      <p:sp>
        <p:nvSpPr>
          <p:cNvPr id="54" name="Ellipse 53"/>
          <p:cNvSpPr/>
          <p:nvPr/>
        </p:nvSpPr>
        <p:spPr>
          <a:xfrm>
            <a:off x="1331640" y="2413201"/>
            <a:ext cx="720080" cy="64807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HH?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64421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31" grpId="0" animBg="1"/>
      <p:bldP spid="21" grpId="0" animBg="1"/>
      <p:bldP spid="4" grpId="0" animBg="1"/>
      <p:bldP spid="2" grpId="0" animBg="1"/>
      <p:bldP spid="7" grpId="0" animBg="1"/>
      <p:bldP spid="8" grpId="0" animBg="1"/>
      <p:bldP spid="9" grpId="0" animBg="1"/>
      <p:bldP spid="10" grpId="0" animBg="1"/>
      <p:bldP spid="6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11" grpId="0" animBg="1"/>
      <p:bldP spid="34" grpId="0"/>
      <p:bldP spid="35" grpId="0" animBg="1"/>
      <p:bldP spid="12" grpId="0" animBg="1"/>
      <p:bldP spid="40" grpId="0"/>
      <p:bldP spid="41" grpId="0" animBg="1"/>
      <p:bldP spid="42" grpId="0" animBg="1"/>
      <p:bldP spid="43" grpId="0" animBg="1"/>
      <p:bldP spid="32" grpId="0" animBg="1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44" grpId="0"/>
      <p:bldP spid="53" grpId="0" animBg="1"/>
      <p:bldP spid="52" grpId="0" animBg="1"/>
      <p:bldP spid="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dirty="0"/>
              <a:t>Analysis of </a:t>
            </a:r>
            <a:r>
              <a:rPr lang="en-GB" dirty="0"/>
              <a:t>selected HVD themes by the impact </a:t>
            </a:r>
            <a:r>
              <a:rPr lang="en-GB" dirty="0" smtClean="0"/>
              <a:t>study</a:t>
            </a:r>
            <a:endParaRPr lang="fr-FR" dirty="0"/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2000" dirty="0" smtClean="0"/>
              <a:t>Comparison with UN-GGIM Europe core data 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1800" dirty="0" smtClean="0"/>
              <a:t>HVD has wider scope </a:t>
            </a:r>
            <a:r>
              <a:rPr lang="en-GB" altLang="en-US" sz="1800" dirty="0">
                <a:sym typeface="Wingdings"/>
              </a:rPr>
              <a:t></a:t>
            </a:r>
            <a:r>
              <a:rPr lang="en-GB" altLang="en-US" sz="1800" dirty="0" smtClean="0"/>
              <a:t> more themes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1800" dirty="0" smtClean="0"/>
              <a:t>Most of core data themes are considered as HVD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1800" dirty="0" smtClean="0"/>
              <a:t>Only 2 missing themes in HVD</a:t>
            </a:r>
          </a:p>
          <a:p>
            <a:pPr lvl="2"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1400" dirty="0" smtClean="0"/>
              <a:t>Statistical Units (but some overlap with administrative units)</a:t>
            </a:r>
          </a:p>
          <a:p>
            <a:pPr lvl="2"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1400" dirty="0" smtClean="0">
                <a:solidFill>
                  <a:srgbClr val="C00000"/>
                </a:solidFill>
              </a:rPr>
              <a:t>Basic services 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1800" dirty="0" smtClean="0"/>
              <a:t>Difficult to evaluate HVD selection as rationale is not exposed in the impact </a:t>
            </a:r>
            <a:r>
              <a:rPr lang="en-GB" altLang="en-US" sz="1800" dirty="0"/>
              <a:t>assessment study</a:t>
            </a:r>
            <a:endParaRPr lang="en-GB" altLang="en-US" sz="1800" dirty="0" smtClean="0"/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6DCF8A5-6A35-45D2-8D4B-5F7D4137F74E}" type="slidenum">
              <a:rPr lang="en-GB" altLang="en-US" sz="1000" i="0" smtClean="0">
                <a:solidFill>
                  <a:schemeClr val="tx1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GB" altLang="en-US" sz="1000" i="0" dirty="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16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dirty="0"/>
              <a:t>Analysis of </a:t>
            </a:r>
            <a:r>
              <a:rPr lang="en-GB" dirty="0"/>
              <a:t>selected HVD themes by the impact </a:t>
            </a:r>
            <a:r>
              <a:rPr lang="en-GB" dirty="0" smtClean="0"/>
              <a:t>study</a:t>
            </a:r>
            <a:endParaRPr lang="fr-FR" dirty="0"/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2000" dirty="0" smtClean="0"/>
              <a:t>Comparison with INSPIRE</a:t>
            </a:r>
            <a:endParaRPr lang="en-GB" altLang="en-US" sz="1800" dirty="0" smtClean="0"/>
          </a:p>
          <a:p>
            <a:pPr lvl="1"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1800" dirty="0" smtClean="0"/>
              <a:t>Themes missing in HVD</a:t>
            </a:r>
          </a:p>
          <a:p>
            <a:pPr lvl="2"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1400" dirty="0" smtClean="0"/>
              <a:t>Facilities: governmental (US), agriculture (AF), industrial (PF)</a:t>
            </a:r>
          </a:p>
          <a:p>
            <a:pPr lvl="2"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1400" dirty="0" smtClean="0"/>
              <a:t>Resources : mineral (MR), energy (ER)</a:t>
            </a:r>
          </a:p>
          <a:p>
            <a:pPr lvl="2"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1400" dirty="0" smtClean="0"/>
              <a:t>Area Management (AM)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1800" dirty="0" smtClean="0"/>
              <a:t>Additional themes in HVD</a:t>
            </a:r>
          </a:p>
          <a:p>
            <a:pPr lvl="2"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1400" dirty="0" smtClean="0"/>
              <a:t>Economic statistics</a:t>
            </a:r>
          </a:p>
          <a:p>
            <a:pPr lvl="2"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1400" dirty="0" smtClean="0"/>
              <a:t>Companies</a:t>
            </a:r>
            <a:endParaRPr lang="en-GB" altLang="en-US" dirty="0" smtClean="0"/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6DCF8A5-6A35-45D2-8D4B-5F7D4137F74E}" type="slidenum">
              <a:rPr lang="en-GB" altLang="en-US" sz="1000" i="0" smtClean="0">
                <a:solidFill>
                  <a:schemeClr val="tx1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GB" altLang="en-US" sz="1000" i="0" dirty="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2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Table of contents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fr-FR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General State of Play</a:t>
            </a:r>
          </a:p>
          <a:p>
            <a:pPr marL="514350" indent="-514350">
              <a:buFont typeface="+mj-lt"/>
              <a:buAutoNum type="arabicPeriod"/>
            </a:pPr>
            <a:endParaRPr lang="fr-FR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Core </a:t>
            </a:r>
            <a:r>
              <a:rPr lang="en-GB" sz="2400" dirty="0" smtClean="0"/>
              <a:t>Data </a:t>
            </a:r>
            <a:r>
              <a:rPr lang="en-GB" sz="2400" dirty="0"/>
              <a:t>and </a:t>
            </a:r>
            <a:r>
              <a:rPr lang="en-GB" sz="2400" dirty="0" smtClean="0"/>
              <a:t>High Value Datasets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18046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183778"/>
            <a:ext cx="8229600" cy="796950"/>
          </a:xfrm>
        </p:spPr>
        <p:txBody>
          <a:bodyPr>
            <a:normAutofit/>
          </a:bodyPr>
          <a:lstStyle/>
          <a:p>
            <a:r>
              <a:rPr lang="en-GB" altLang="en-US" dirty="0"/>
              <a:t>Zoom on Statistics </a:t>
            </a:r>
            <a:r>
              <a:rPr lang="en-GB" altLang="en-US" dirty="0" smtClean="0"/>
              <a:t>category</a:t>
            </a:r>
            <a:endParaRPr lang="fr-FR" dirty="0"/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6DCF8A5-6A35-45D2-8D4B-5F7D4137F74E}" type="slidenum">
              <a:rPr lang="en-GB" altLang="en-US" sz="1000" i="0" smtClean="0">
                <a:solidFill>
                  <a:schemeClr val="tx1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GB" altLang="en-US" sz="10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13882" y="4149080"/>
            <a:ext cx="254595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ESS data sets</a:t>
            </a:r>
          </a:p>
          <a:p>
            <a:pPr algn="ctr"/>
            <a:r>
              <a:rPr lang="en-GB" dirty="0" smtClean="0"/>
              <a:t>(already freely available)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916" y="881976"/>
            <a:ext cx="2371725" cy="3848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728984" y="1052736"/>
            <a:ext cx="2125496" cy="2808312"/>
            <a:chOff x="611560" y="1052736"/>
            <a:chExt cx="2125496" cy="280831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052736"/>
              <a:ext cx="2115747" cy="28083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" name="Ellipse 3"/>
            <p:cNvSpPr/>
            <p:nvPr/>
          </p:nvSpPr>
          <p:spPr>
            <a:xfrm>
              <a:off x="1451150" y="1332780"/>
              <a:ext cx="1152128" cy="400690"/>
            </a:xfrm>
            <a:prstGeom prst="ellipse">
              <a:avLst/>
            </a:prstGeom>
            <a:solidFill>
              <a:srgbClr val="FFC00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1451150" y="2806026"/>
              <a:ext cx="1285906" cy="616714"/>
            </a:xfrm>
            <a:prstGeom prst="ellipse">
              <a:avLst/>
            </a:prstGeom>
            <a:solidFill>
              <a:srgbClr val="FFC00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3815916" y="5002986"/>
            <a:ext cx="237172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List of HVD </a:t>
            </a:r>
            <a:r>
              <a:rPr lang="fr-FR" dirty="0" err="1" smtClean="0"/>
              <a:t>datasets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660232" y="2492896"/>
            <a:ext cx="1944216" cy="1080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INSPIRE theme SU not included</a:t>
            </a:r>
            <a:br>
              <a:rPr lang="en-GB" dirty="0" smtClean="0"/>
            </a:br>
            <a:r>
              <a:rPr lang="en-GB" dirty="0" smtClean="0"/>
              <a:t>in HVD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275856" y="5733256"/>
            <a:ext cx="3672408" cy="64807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Unclear status of ESS data sets: 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in or out HVD?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20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dirty="0"/>
              <a:t>Comparison exercise (priorities for EO data</a:t>
            </a:r>
            <a:r>
              <a:rPr lang="en-GB" altLang="en-US" dirty="0" smtClean="0"/>
              <a:t>)</a:t>
            </a:r>
            <a:endParaRPr lang="fr-FR" dirty="0"/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6DCF8A5-6A35-45D2-8D4B-5F7D4137F74E}" type="slidenum">
              <a:rPr lang="en-GB" altLang="en-US" sz="1000" i="0" smtClean="0">
                <a:solidFill>
                  <a:schemeClr val="tx1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GB" altLang="en-US" sz="1000" i="0" dirty="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1" y="1628800"/>
            <a:ext cx="8856984" cy="271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31640" y="4725144"/>
            <a:ext cx="6480720" cy="8640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First  HVD priority is on specific data for environmental reporting whereas core data focus on basic data (INSPIRE themes) required by a wide range of </a:t>
            </a:r>
            <a:r>
              <a:rPr lang="en-GB" b="1" dirty="0"/>
              <a:t>u</a:t>
            </a:r>
            <a:r>
              <a:rPr lang="en-GB" b="1" dirty="0" smtClean="0"/>
              <a:t>se cases. </a:t>
            </a:r>
            <a:endParaRPr lang="en-GB" b="1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2771800" y="1628800"/>
            <a:ext cx="2088232" cy="2717933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64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712968" cy="452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Comparison exercise (priorities for mobility</a:t>
            </a:r>
            <a:r>
              <a:rPr lang="en-GB" altLang="en-US" dirty="0" smtClean="0"/>
              <a:t>)</a:t>
            </a:r>
            <a:endParaRPr lang="fr-FR" dirty="0"/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6DCF8A5-6A35-45D2-8D4B-5F7D4137F74E}" type="slidenum">
              <a:rPr lang="en-GB" altLang="en-US" sz="1000" i="0" smtClean="0">
                <a:solidFill>
                  <a:schemeClr val="tx1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GB" altLang="en-US" sz="10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491880" y="2060848"/>
            <a:ext cx="2232248" cy="302433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427984" y="1052736"/>
            <a:ext cx="3024336" cy="57606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380134" y="5445224"/>
            <a:ext cx="6480720" cy="8640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First  HVD priority is on </a:t>
            </a:r>
            <a:r>
              <a:rPr lang="en-GB" b="1" u="sng" dirty="0" smtClean="0"/>
              <a:t>water transport network </a:t>
            </a:r>
            <a:r>
              <a:rPr lang="en-GB" b="1" dirty="0" smtClean="0"/>
              <a:t>whereas core data includes rich  information on </a:t>
            </a:r>
            <a:r>
              <a:rPr lang="en-GB" b="1" u="sng" dirty="0" smtClean="0"/>
              <a:t>road transport </a:t>
            </a:r>
            <a:r>
              <a:rPr lang="en-GB" b="1" dirty="0" smtClean="0"/>
              <a:t>and more basic one on railway, water and air transport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7002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467544" y="1340769"/>
            <a:ext cx="8229600" cy="5256583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en-GB" altLang="en-US" sz="2000" dirty="0" smtClean="0"/>
              <a:t>Core Data and HVD 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defRPr/>
            </a:pPr>
            <a:r>
              <a:rPr lang="en-GB" altLang="en-US" sz="1800" dirty="0"/>
              <a:t>D</a:t>
            </a:r>
            <a:r>
              <a:rPr lang="en-GB" altLang="en-US" sz="1800" dirty="0" smtClean="0"/>
              <a:t>ifferent contexts and objectives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defRPr/>
            </a:pPr>
            <a:r>
              <a:rPr lang="en-GB" altLang="en-US" sz="1800" b="1" dirty="0" smtClean="0"/>
              <a:t>Common principle for selection: wide use  </a:t>
            </a:r>
          </a:p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en-GB" altLang="en-US" sz="2000" dirty="0" smtClean="0"/>
              <a:t>Some different points of view on “EO” and “Mobility”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defRPr/>
            </a:pPr>
            <a:r>
              <a:rPr lang="en-GB" altLang="en-US" sz="1800" dirty="0" smtClean="0"/>
              <a:t>HVD impact study: candidate priority HVD is addressing </a:t>
            </a:r>
            <a:r>
              <a:rPr lang="en-GB" altLang="en-US" sz="1800" dirty="0">
                <a:solidFill>
                  <a:srgbClr val="C00000"/>
                </a:solidFill>
              </a:rPr>
              <a:t>dedicated </a:t>
            </a:r>
            <a:r>
              <a:rPr lang="en-GB" altLang="en-US" sz="1800" dirty="0" smtClean="0">
                <a:solidFill>
                  <a:srgbClr val="C00000"/>
                </a:solidFill>
              </a:rPr>
              <a:t>data</a:t>
            </a:r>
            <a:r>
              <a:rPr lang="en-GB" altLang="en-US" sz="1800" dirty="0" smtClean="0"/>
              <a:t> (e.g. to reporting for European Directives, to Water Transport)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defRPr/>
            </a:pPr>
            <a:r>
              <a:rPr lang="en-GB" altLang="en-US" sz="1800" dirty="0" smtClean="0"/>
              <a:t>Core data is focusing on widely used data (e.g. richer model for data on road than on water transport)</a:t>
            </a:r>
          </a:p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en-GB" altLang="en-US" sz="2000" b="1" dirty="0">
                <a:solidFill>
                  <a:srgbClr val="00B050"/>
                </a:solidFill>
              </a:rPr>
              <a:t>Most of UNGGIM core data </a:t>
            </a:r>
            <a:r>
              <a:rPr lang="en-GB" altLang="en-US" sz="2000" dirty="0">
                <a:solidFill>
                  <a:srgbClr val="00B050"/>
                </a:solidFill>
              </a:rPr>
              <a:t>is considered </a:t>
            </a:r>
            <a:r>
              <a:rPr lang="en-GB" altLang="en-US" sz="2000" b="1" dirty="0">
                <a:solidFill>
                  <a:srgbClr val="00B050"/>
                </a:solidFill>
              </a:rPr>
              <a:t>as high value data </a:t>
            </a:r>
            <a:r>
              <a:rPr lang="en-GB" altLang="en-US" sz="2000" dirty="0">
                <a:solidFill>
                  <a:srgbClr val="00B050"/>
                </a:solidFill>
              </a:rPr>
              <a:t>by the </a:t>
            </a:r>
            <a:r>
              <a:rPr lang="en-GB" altLang="en-US" sz="2000" b="1" dirty="0">
                <a:solidFill>
                  <a:srgbClr val="00B050"/>
                </a:solidFill>
              </a:rPr>
              <a:t>HVD impact </a:t>
            </a:r>
            <a:r>
              <a:rPr lang="en-GB" altLang="en-US" sz="2000" b="1" dirty="0" smtClean="0">
                <a:solidFill>
                  <a:srgbClr val="00B050"/>
                </a:solidFill>
              </a:rPr>
              <a:t>study</a:t>
            </a:r>
            <a:endParaRPr lang="en-GB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43529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356" y="2852936"/>
            <a:ext cx="8507288" cy="1152128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Conclusions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054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467544" y="1340769"/>
            <a:ext cx="8229600" cy="5184575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2800" dirty="0" smtClean="0"/>
              <a:t>Final deliverables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2000" dirty="0" smtClean="0"/>
              <a:t>Available for 4 core themes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2000" dirty="0" smtClean="0"/>
              <a:t>Almost ready for 8 core themes</a:t>
            </a:r>
          </a:p>
          <a:p>
            <a:pPr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2400" dirty="0" smtClean="0"/>
              <a:t>Reflections on Land cover and Land use in progress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2000" dirty="0" smtClean="0"/>
              <a:t>Despite the health situation</a:t>
            </a:r>
          </a:p>
          <a:p>
            <a:pPr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2400" dirty="0" smtClean="0"/>
              <a:t>More than ever, the core data remains relevant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2000" dirty="0" smtClean="0"/>
              <a:t>In an European context (High Value Datasets)</a:t>
            </a:r>
          </a:p>
        </p:txBody>
      </p:sp>
    </p:spTree>
    <p:extLst>
      <p:ext uri="{BB962C8B-B14F-4D97-AF65-F5344CB8AC3E}">
        <p14:creationId xmlns:p14="http://schemas.microsoft.com/office/powerpoint/2010/main" val="252326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356" y="2852936"/>
            <a:ext cx="8507288" cy="1152128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General State of Play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898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 smtClean="0"/>
              <a:t>Reminder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464495"/>
          </a:xfrm>
        </p:spPr>
        <p:txBody>
          <a:bodyPr/>
          <a:lstStyle/>
          <a:p>
            <a:pPr marL="57150" indent="0">
              <a:spcBef>
                <a:spcPts val="1200"/>
              </a:spcBef>
              <a:buNone/>
            </a:pPr>
            <a:r>
              <a:rPr lang="en-US" sz="2400" dirty="0">
                <a:sym typeface="Wingdings" panose="05000000000000000000" pitchFamily="2" charset="2"/>
              </a:rPr>
              <a:t>Selected Core Data Themes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3695596"/>
            <a:ext cx="3131840" cy="3162404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altLang="fr-FR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Annex I</a:t>
            </a:r>
            <a:r>
              <a:rPr kumimoji="0" lang="en-US" altLang="fr-F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	</a:t>
            </a:r>
            <a:endParaRPr kumimoji="0" lang="en-US" altLang="fr-FR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alt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Coordinate Reference Systems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alt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Geographical Grid Systems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alt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Geographical Names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alt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Administrative Units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alt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Addresses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altLang="fr-FR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Cadastral Parcels</a:t>
            </a:r>
            <a:r>
              <a:rPr kumimoji="0" lang="en-US" alt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alt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Transport Networks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alt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Hydrography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altLang="fr-FR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Protected Sites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131840" y="5229200"/>
            <a:ext cx="1656184" cy="1631216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altLang="fr-FR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Annex II</a:t>
            </a:r>
            <a:r>
              <a:rPr kumimoji="0" lang="en-US" altLang="fr-F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	</a:t>
            </a:r>
            <a:endParaRPr kumimoji="0" lang="en-US" altLang="fr-FR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alt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Elevation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alt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Land Cover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altLang="fr-FR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OrthoImagery</a:t>
            </a:r>
            <a:endParaRPr kumimoji="0" lang="en-US" altLang="fr-FR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alt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Geology</a:t>
            </a:r>
            <a:endParaRPr kumimoji="0" lang="fr-FR" altLang="fr-F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788024" y="676230"/>
            <a:ext cx="4382943" cy="6186309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GB" altLang="fr-FR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Annex III</a:t>
            </a:r>
            <a:endParaRPr lang="en-GB" altLang="fr-FR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GB" altLang="fr-FR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Statistical units</a:t>
            </a:r>
            <a:endParaRPr kumimoji="0" lang="en-GB" altLang="fr-FR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GB" alt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Buildings</a:t>
            </a:r>
            <a:endParaRPr kumimoji="0" lang="en-GB" altLang="fr-FR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GB" alt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Soil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GB" alt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Land use</a:t>
            </a:r>
            <a:endParaRPr kumimoji="0" lang="en-GB" altLang="fr-FR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GB" altLang="fr-FR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Human health and safety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GB" alt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Utility and governmental services</a:t>
            </a:r>
            <a:endParaRPr kumimoji="0" lang="en-GB" altLang="fr-FR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GB" altLang="fr-FR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Environmental monitoring facilities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GB" altLang="fr-FR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Production and industrial facilities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GB" altLang="fr-FR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Agricultural and aquaculture facilities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GB" altLang="fr-FR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Population distribution - demography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GB" alt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Area management/restriction/regulation </a:t>
            </a:r>
            <a:endParaRPr kumimoji="0" lang="en-GB" altLang="fr-FR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GB" altLang="fr-FR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Natural risk zones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GB" alt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Atmospheric conditions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GB" alt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Meteorological geographical features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GB" alt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Oceanographic geographical features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GB" altLang="fr-FR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Sea regions</a:t>
            </a:r>
            <a:endParaRPr kumimoji="0" lang="en-GB" altLang="fr-FR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GB" altLang="fr-FR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Bio-geographical regions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GB" altLang="fr-FR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Habitats and biotopes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GB" alt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Species distribution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GB" alt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Energy resources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GB" altLang="fr-FR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Mineral resources</a:t>
            </a:r>
            <a:endParaRPr kumimoji="0" lang="fr-FR" altLang="fr-FR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79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175730"/>
              </p:ext>
            </p:extLst>
          </p:nvPr>
        </p:nvGraphicFramePr>
        <p:xfrm>
          <a:off x="-1" y="548686"/>
          <a:ext cx="9143998" cy="6309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904"/>
                <a:gridCol w="1032386"/>
                <a:gridCol w="627326"/>
                <a:gridCol w="663677"/>
                <a:gridCol w="589936"/>
                <a:gridCol w="663677"/>
                <a:gridCol w="663677"/>
                <a:gridCol w="663677"/>
                <a:gridCol w="650631"/>
                <a:gridCol w="721231"/>
                <a:gridCol w="721231"/>
                <a:gridCol w="671709"/>
                <a:gridCol w="589936"/>
              </a:tblGrid>
              <a:tr h="1066444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Theme</a:t>
                      </a:r>
                      <a:endParaRPr lang="en-US" noProof="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Analysis</a:t>
                      </a:r>
                      <a:endParaRPr lang="en-US" noProof="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Decision making</a:t>
                      </a:r>
                      <a:endParaRPr lang="en-US" noProof="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Draft Deliverable</a:t>
                      </a:r>
                      <a:endParaRPr lang="en-US" noProof="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Consolidated</a:t>
                      </a:r>
                      <a:r>
                        <a:rPr lang="en-US" baseline="0" noProof="0" dirty="0" smtClean="0"/>
                        <a:t> Draft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baseline="0" noProof="0" dirty="0" smtClean="0"/>
                        <a:t>After</a:t>
                      </a:r>
                      <a:r>
                        <a:rPr lang="en-US" sz="1200" baseline="0" noProof="0" dirty="0" smtClean="0"/>
                        <a:t> </a:t>
                      </a:r>
                      <a:r>
                        <a:rPr lang="en-US" sz="1200" i="1" noProof="0" dirty="0" smtClean="0"/>
                        <a:t>WG</a:t>
                      </a:r>
                      <a:r>
                        <a:rPr lang="en-US" sz="1200" i="1" baseline="0" noProof="0" dirty="0" smtClean="0"/>
                        <a:t> A</a:t>
                      </a:r>
                      <a:r>
                        <a:rPr lang="en-US" sz="1200" i="1" noProof="0" dirty="0" smtClean="0"/>
                        <a:t> Review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Final Deliverable </a:t>
                      </a:r>
                      <a:r>
                        <a:rPr lang="en-US" sz="1100" i="1" baseline="0" noProof="0" dirty="0" smtClean="0"/>
                        <a:t>After</a:t>
                      </a:r>
                      <a:r>
                        <a:rPr lang="en-US" sz="1100" baseline="0" noProof="0" dirty="0" smtClean="0"/>
                        <a:t> </a:t>
                      </a:r>
                      <a:r>
                        <a:rPr lang="en-US" sz="1100" i="1" noProof="0" dirty="0" smtClean="0"/>
                        <a:t>General Review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4491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AD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4491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AU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4491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BU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4491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CP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4491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GN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4491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SU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4491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US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4491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AM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4491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OI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4491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EL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4491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TN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4491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HY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4491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LC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4491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LU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8" name="Connecteur droit 7"/>
          <p:cNvCxnSpPr/>
          <p:nvPr/>
        </p:nvCxnSpPr>
        <p:spPr>
          <a:xfrm flipH="1">
            <a:off x="0" y="4233788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>
            <a:off x="0" y="6093296"/>
            <a:ext cx="914400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899592" y="2204864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The most advanced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99592" y="4644425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Good progress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98195" y="6122709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In development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86145" y="87015"/>
            <a:ext cx="4371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Global State of </a:t>
            </a:r>
            <a:r>
              <a:rPr lang="en-GB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Progress</a:t>
            </a:r>
          </a:p>
        </p:txBody>
      </p:sp>
    </p:spTree>
    <p:extLst>
      <p:ext uri="{BB962C8B-B14F-4D97-AF65-F5344CB8AC3E}">
        <p14:creationId xmlns:p14="http://schemas.microsoft.com/office/powerpoint/2010/main" val="32078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dirty="0"/>
              <a:t>Progress on Land </a:t>
            </a:r>
            <a:r>
              <a:rPr lang="en-GB" altLang="en-US" dirty="0" smtClean="0"/>
              <a:t>Cover</a:t>
            </a:r>
            <a:endParaRPr lang="fr-FR" dirty="0"/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2000" dirty="0" smtClean="0"/>
              <a:t>LC are very useful data </a:t>
            </a:r>
          </a:p>
          <a:p>
            <a:pPr marL="457200" lvl="1" indent="0">
              <a:lnSpc>
                <a:spcPct val="150000"/>
              </a:lnSpc>
              <a:spcBef>
                <a:spcPts val="1200"/>
              </a:spcBef>
              <a:buNone/>
              <a:defRPr/>
            </a:pPr>
            <a:r>
              <a:rPr lang="en-GB" altLang="en-US" sz="1800" dirty="0" smtClean="0">
                <a:sym typeface="Wingdings"/>
              </a:rPr>
              <a:t></a:t>
            </a:r>
            <a:r>
              <a:rPr lang="en-GB" altLang="en-US" sz="1800" dirty="0" smtClean="0"/>
              <a:t> They deserve to be core data</a:t>
            </a:r>
            <a:endParaRPr lang="en-GB" altLang="en-US" sz="2000" dirty="0" smtClean="0"/>
          </a:p>
          <a:p>
            <a:pPr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2000" dirty="0" smtClean="0"/>
              <a:t>But it </a:t>
            </a:r>
            <a:r>
              <a:rPr lang="en-GB" altLang="en-US" sz="2000" dirty="0" err="1" smtClean="0"/>
              <a:t>isnot</a:t>
            </a:r>
            <a:r>
              <a:rPr lang="en-GB" altLang="en-US" sz="2000" dirty="0" smtClean="0"/>
              <a:t> “reference data” 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1800" dirty="0" smtClean="0"/>
              <a:t>It is generalised data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1800" dirty="0" smtClean="0"/>
              <a:t>With different points of view</a:t>
            </a:r>
          </a:p>
          <a:p>
            <a:pPr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2000" dirty="0" smtClean="0"/>
              <a:t>Difficult to agree </a:t>
            </a:r>
            <a:br>
              <a:rPr lang="en-GB" altLang="en-US" sz="2000" dirty="0" smtClean="0"/>
            </a:br>
            <a:r>
              <a:rPr lang="en-GB" altLang="en-US" sz="2000" dirty="0" smtClean="0"/>
              <a:t>on common solution</a:t>
            </a:r>
          </a:p>
          <a:p>
            <a:pPr marL="857250" lvl="1" indent="-457200">
              <a:defRPr/>
            </a:pPr>
            <a:r>
              <a:rPr lang="en-GB" altLang="en-US" sz="1800" dirty="0" smtClean="0"/>
              <a:t>e.g. the INSPIRE model </a:t>
            </a:r>
            <a:br>
              <a:rPr lang="en-GB" altLang="en-US" sz="1800" dirty="0" smtClean="0"/>
            </a:br>
            <a:r>
              <a:rPr lang="en-GB" altLang="en-US" sz="1800" dirty="0" smtClean="0"/>
              <a:t>is very flexible</a:t>
            </a:r>
            <a:endParaRPr lang="en-GB" altLang="en-US" dirty="0" smtClean="0"/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6DCF8A5-6A35-45D2-8D4B-5F7D4137F74E}" type="slidenum">
              <a:rPr lang="en-GB" altLang="en-US" sz="1000" i="0" smtClean="0">
                <a:solidFill>
                  <a:schemeClr val="tx1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GB" altLang="en-US" sz="1000" i="0" dirty="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573" y="1002710"/>
            <a:ext cx="3095739" cy="213727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78974"/>
            <a:ext cx="3166709" cy="271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40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dirty="0"/>
              <a:t>Progress on Land </a:t>
            </a:r>
            <a:r>
              <a:rPr lang="en-GB" altLang="en-US" dirty="0" smtClean="0"/>
              <a:t>Cover</a:t>
            </a:r>
            <a:endParaRPr lang="fr-FR" dirty="0"/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2400" dirty="0" smtClean="0"/>
              <a:t>LC  data are often used to assess evolutions </a:t>
            </a:r>
          </a:p>
          <a:p>
            <a:pPr marL="457200" lvl="1" indent="0">
              <a:lnSpc>
                <a:spcPct val="150000"/>
              </a:lnSpc>
              <a:spcBef>
                <a:spcPts val="1200"/>
              </a:spcBef>
              <a:buNone/>
              <a:defRPr/>
            </a:pPr>
            <a:r>
              <a:rPr lang="en-GB" altLang="en-US" sz="1600" dirty="0">
                <a:sym typeface="Wingdings"/>
              </a:rPr>
              <a:t></a:t>
            </a:r>
            <a:r>
              <a:rPr lang="en-GB" altLang="en-US" sz="1600" dirty="0" smtClean="0"/>
              <a:t>  </a:t>
            </a:r>
            <a:r>
              <a:rPr lang="en-GB" altLang="en-US" sz="2000" dirty="0" smtClean="0"/>
              <a:t>there is need for temporal series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2000" dirty="0"/>
              <a:t> </a:t>
            </a:r>
            <a:r>
              <a:rPr lang="en-GB" altLang="en-US" sz="2000" dirty="0" err="1" smtClean="0"/>
              <a:t>Corine</a:t>
            </a:r>
            <a:r>
              <a:rPr lang="en-GB" altLang="en-US" sz="2000" dirty="0" smtClean="0"/>
              <a:t> Land Cover has been captured </a:t>
            </a:r>
            <a:br>
              <a:rPr lang="en-GB" altLang="en-US" sz="2000" dirty="0" smtClean="0"/>
            </a:br>
            <a:r>
              <a:rPr lang="en-GB" altLang="en-US" sz="2000" dirty="0" smtClean="0"/>
              <a:t>as different dates from 1990</a:t>
            </a:r>
            <a:endParaRPr lang="en-GB" altLang="en-US" dirty="0" smtClean="0"/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6DCF8A5-6A35-45D2-8D4B-5F7D4137F74E}" type="slidenum">
              <a:rPr lang="en-GB" altLang="en-US" sz="1000" i="0" smtClean="0">
                <a:solidFill>
                  <a:schemeClr val="tx1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GB" altLang="en-US" sz="10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5596" y="4005064"/>
            <a:ext cx="7272808" cy="11521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Core recommendation</a:t>
            </a:r>
            <a:br>
              <a:rPr lang="en-GB" sz="2800" dirty="0" smtClean="0"/>
            </a:br>
            <a:r>
              <a:rPr lang="en-GB" sz="2800" dirty="0" smtClean="0"/>
              <a:t>is to ensure the continuity of CLC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0986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dirty="0"/>
              <a:t>Progress on Land </a:t>
            </a:r>
            <a:r>
              <a:rPr lang="en-GB" altLang="en-US" dirty="0" smtClean="0"/>
              <a:t>Cover</a:t>
            </a:r>
            <a:endParaRPr lang="fr-FR" dirty="0"/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2000" dirty="0" smtClean="0"/>
              <a:t>There is need for large scale data and trends to capture it</a:t>
            </a:r>
          </a:p>
          <a:p>
            <a:pPr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2000" dirty="0" smtClean="0"/>
              <a:t>Core data is proposing a flexible approach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1600" dirty="0"/>
              <a:t>R</a:t>
            </a:r>
            <a:r>
              <a:rPr lang="en-GB" altLang="en-US" sz="1600" dirty="0" smtClean="0"/>
              <a:t>ecommendations about target product</a:t>
            </a:r>
          </a:p>
          <a:p>
            <a:pPr lvl="2"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1200" dirty="0" smtClean="0"/>
              <a:t>Target scale 1:10 000 or larger</a:t>
            </a:r>
          </a:p>
          <a:p>
            <a:pPr lvl="2"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1200" dirty="0" smtClean="0"/>
              <a:t>Whole partition of territory  </a:t>
            </a:r>
            <a:endParaRPr lang="en-GB" altLang="en-US" sz="1600" dirty="0" smtClean="0"/>
          </a:p>
          <a:p>
            <a:pPr lvl="1"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2000" dirty="0"/>
              <a:t> </a:t>
            </a:r>
            <a:r>
              <a:rPr lang="en-GB" altLang="en-US" sz="1800" dirty="0" smtClean="0"/>
              <a:t>Recommendations about methodology</a:t>
            </a:r>
          </a:p>
          <a:p>
            <a:pPr lvl="2"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1200" dirty="0"/>
              <a:t>Find national </a:t>
            </a:r>
            <a:r>
              <a:rPr lang="en-GB" altLang="en-US" sz="1200" dirty="0" smtClean="0"/>
              <a:t>agreement </a:t>
            </a:r>
            <a:r>
              <a:rPr lang="en-GB" altLang="en-US" sz="1200" dirty="0"/>
              <a:t>about common product</a:t>
            </a:r>
          </a:p>
          <a:p>
            <a:pPr lvl="2"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1200" dirty="0" smtClean="0"/>
              <a:t>Separate LC and LU concepts  (different products  or different attributes)</a:t>
            </a:r>
            <a:endParaRPr lang="en-GB" altLang="en-US" dirty="0" smtClean="0"/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6DCF8A5-6A35-45D2-8D4B-5F7D4137F74E}" type="slidenum">
              <a:rPr lang="en-GB" altLang="en-US" sz="1000" i="0" smtClean="0">
                <a:solidFill>
                  <a:schemeClr val="tx1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GB" altLang="en-US" sz="1000" i="0" dirty="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21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dirty="0"/>
              <a:t>Progress on Land </a:t>
            </a:r>
            <a:r>
              <a:rPr lang="en-GB" altLang="en-US" dirty="0" smtClean="0"/>
              <a:t>Cover</a:t>
            </a:r>
            <a:endParaRPr lang="fr-FR" dirty="0"/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2000" dirty="0" smtClean="0"/>
              <a:t>There are many evolutions regarding activities on Land Cover under </a:t>
            </a:r>
          </a:p>
          <a:p>
            <a:pPr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2000" dirty="0">
                <a:sym typeface="Wingdings"/>
              </a:rPr>
              <a:t></a:t>
            </a:r>
            <a:r>
              <a:rPr lang="en-GB" altLang="en-US" sz="2000" dirty="0" smtClean="0"/>
              <a:t> lots of considerations for future 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1400" dirty="0" smtClean="0"/>
              <a:t>New production methods (use of Sentinel data, VGI)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1400" dirty="0" smtClean="0"/>
              <a:t>Comparing or combining various LC-LU products 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1400" dirty="0" smtClean="0"/>
              <a:t>Helping users to exploit new and complex LC products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1400" dirty="0" smtClean="0"/>
              <a:t>LC data and indicators 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1400" dirty="0" smtClean="0"/>
              <a:t>Production of historical LC data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defRPr/>
            </a:pPr>
            <a:r>
              <a:rPr lang="en-GB" altLang="en-US" sz="1400" dirty="0" smtClean="0"/>
              <a:t>Using other geometries (e.g. 3D)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6DCF8A5-6A35-45D2-8D4B-5F7D4137F74E}" type="slidenum">
              <a:rPr lang="en-GB" altLang="en-US" sz="1000" i="0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GB" altLang="en-US" sz="1000" i="0" dirty="0" smtClean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81128"/>
            <a:ext cx="3059455" cy="165618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06681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D9A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9528</TotalTime>
  <Words>1143</Words>
  <Application>Microsoft Office PowerPoint</Application>
  <PresentationFormat>Affichage à l'écran (4:3)</PresentationFormat>
  <Paragraphs>302</Paragraphs>
  <Slides>25</Slides>
  <Notes>3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Office Theme</vt:lpstr>
      <vt:lpstr>Présentation PowerPoint</vt:lpstr>
      <vt:lpstr>Table of contents</vt:lpstr>
      <vt:lpstr>General State of Play</vt:lpstr>
      <vt:lpstr>Reminder</vt:lpstr>
      <vt:lpstr>Présentation PowerPoint</vt:lpstr>
      <vt:lpstr>Progress on Land Cover</vt:lpstr>
      <vt:lpstr>Progress on Land Cover</vt:lpstr>
      <vt:lpstr>Progress on Land Cover</vt:lpstr>
      <vt:lpstr>Progress on Land Cover</vt:lpstr>
      <vt:lpstr>Progress on Land Use</vt:lpstr>
      <vt:lpstr>Progress on Land Use</vt:lpstr>
      <vt:lpstr>Core Data and High Value Datasets</vt:lpstr>
      <vt:lpstr>Overview</vt:lpstr>
      <vt:lpstr>Selection criteria</vt:lpstr>
      <vt:lpstr>Comparison exercise</vt:lpstr>
      <vt:lpstr>Comparison results (methodology)</vt:lpstr>
      <vt:lpstr>Présentation PowerPoint</vt:lpstr>
      <vt:lpstr>Analysis of selected HVD themes by the impact study</vt:lpstr>
      <vt:lpstr>Analysis of selected HVD themes by the impact study</vt:lpstr>
      <vt:lpstr>Zoom on Statistics category</vt:lpstr>
      <vt:lpstr>Comparison exercise (priorities for EO data)</vt:lpstr>
      <vt:lpstr>Comparison exercise (priorities for mobility)</vt:lpstr>
      <vt:lpstr>Conclusions</vt:lpstr>
      <vt:lpstr>Conclusions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Sebastian</dc:creator>
  <cp:lastModifiedBy>Clément Godin</cp:lastModifiedBy>
  <cp:revision>433</cp:revision>
  <dcterms:created xsi:type="dcterms:W3CDTF">2013-04-09T10:35:19Z</dcterms:created>
  <dcterms:modified xsi:type="dcterms:W3CDTF">2021-03-24T08:26:08Z</dcterms:modified>
</cp:coreProperties>
</file>