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Lst>
  <p:notesMasterIdLst>
    <p:notesMasterId r:id="rId18"/>
  </p:notesMasterIdLst>
  <p:handoutMasterIdLst>
    <p:handoutMasterId r:id="rId19"/>
  </p:handoutMasterIdLst>
  <p:sldIdLst>
    <p:sldId id="261" r:id="rId2"/>
    <p:sldId id="340" r:id="rId3"/>
    <p:sldId id="341" r:id="rId4"/>
    <p:sldId id="342" r:id="rId5"/>
    <p:sldId id="343" r:id="rId6"/>
    <p:sldId id="344" r:id="rId7"/>
    <p:sldId id="345" r:id="rId8"/>
    <p:sldId id="346" r:id="rId9"/>
    <p:sldId id="331" r:id="rId10"/>
    <p:sldId id="347" r:id="rId11"/>
    <p:sldId id="348" r:id="rId12"/>
    <p:sldId id="352" r:id="rId13"/>
    <p:sldId id="353" r:id="rId14"/>
    <p:sldId id="339" r:id="rId15"/>
    <p:sldId id="350" r:id="rId16"/>
    <p:sldId id="351" r:id="rId17"/>
  </p:sldIdLst>
  <p:sldSz cx="9144000" cy="6858000" type="screen4x3"/>
  <p:notesSz cx="6718300" cy="9855200"/>
  <p:defaultTextStyle>
    <a:defPPr>
      <a:defRPr lang="en-GB"/>
    </a:defPPr>
    <a:lvl1pPr algn="l" rtl="0" fontAlgn="base">
      <a:spcBef>
        <a:spcPct val="0"/>
      </a:spcBef>
      <a:spcAft>
        <a:spcPct val="0"/>
      </a:spcAft>
      <a:defRPr sz="7600" b="1" kern="1200">
        <a:solidFill>
          <a:srgbClr val="FFD624"/>
        </a:solidFill>
        <a:latin typeface="Verdana" pitchFamily="34" charset="0"/>
        <a:ea typeface="+mn-ea"/>
        <a:cs typeface="+mn-cs"/>
      </a:defRPr>
    </a:lvl1pPr>
    <a:lvl2pPr marL="457200" algn="l" rtl="0" fontAlgn="base">
      <a:spcBef>
        <a:spcPct val="0"/>
      </a:spcBef>
      <a:spcAft>
        <a:spcPct val="0"/>
      </a:spcAft>
      <a:defRPr sz="7600" b="1" kern="1200">
        <a:solidFill>
          <a:srgbClr val="FFD624"/>
        </a:solidFill>
        <a:latin typeface="Verdana" pitchFamily="34" charset="0"/>
        <a:ea typeface="+mn-ea"/>
        <a:cs typeface="+mn-cs"/>
      </a:defRPr>
    </a:lvl2pPr>
    <a:lvl3pPr marL="914400" algn="l" rtl="0" fontAlgn="base">
      <a:spcBef>
        <a:spcPct val="0"/>
      </a:spcBef>
      <a:spcAft>
        <a:spcPct val="0"/>
      </a:spcAft>
      <a:defRPr sz="7600" b="1" kern="1200">
        <a:solidFill>
          <a:srgbClr val="FFD624"/>
        </a:solidFill>
        <a:latin typeface="Verdana" pitchFamily="34" charset="0"/>
        <a:ea typeface="+mn-ea"/>
        <a:cs typeface="+mn-cs"/>
      </a:defRPr>
    </a:lvl3pPr>
    <a:lvl4pPr marL="1371600" algn="l" rtl="0" fontAlgn="base">
      <a:spcBef>
        <a:spcPct val="0"/>
      </a:spcBef>
      <a:spcAft>
        <a:spcPct val="0"/>
      </a:spcAft>
      <a:defRPr sz="7600" b="1" kern="1200">
        <a:solidFill>
          <a:srgbClr val="FFD624"/>
        </a:solidFill>
        <a:latin typeface="Verdana" pitchFamily="34" charset="0"/>
        <a:ea typeface="+mn-ea"/>
        <a:cs typeface="+mn-cs"/>
      </a:defRPr>
    </a:lvl4pPr>
    <a:lvl5pPr marL="1828800" algn="l" rtl="0" fontAlgn="base">
      <a:spcBef>
        <a:spcPct val="0"/>
      </a:spcBef>
      <a:spcAft>
        <a:spcPct val="0"/>
      </a:spcAft>
      <a:defRPr sz="7600" b="1" kern="1200">
        <a:solidFill>
          <a:srgbClr val="FFD624"/>
        </a:solidFill>
        <a:latin typeface="Verdana" pitchFamily="34" charset="0"/>
        <a:ea typeface="+mn-ea"/>
        <a:cs typeface="+mn-cs"/>
      </a:defRPr>
    </a:lvl5pPr>
    <a:lvl6pPr marL="2286000" algn="l" defTabSz="914400" rtl="0" eaLnBrk="1" latinLnBrk="0" hangingPunct="1">
      <a:defRPr sz="7600" b="1" kern="1200">
        <a:solidFill>
          <a:srgbClr val="FFD624"/>
        </a:solidFill>
        <a:latin typeface="Verdana" pitchFamily="34" charset="0"/>
        <a:ea typeface="+mn-ea"/>
        <a:cs typeface="+mn-cs"/>
      </a:defRPr>
    </a:lvl6pPr>
    <a:lvl7pPr marL="2743200" algn="l" defTabSz="914400" rtl="0" eaLnBrk="1" latinLnBrk="0" hangingPunct="1">
      <a:defRPr sz="7600" b="1" kern="1200">
        <a:solidFill>
          <a:srgbClr val="FFD624"/>
        </a:solidFill>
        <a:latin typeface="Verdana" pitchFamily="34" charset="0"/>
        <a:ea typeface="+mn-ea"/>
        <a:cs typeface="+mn-cs"/>
      </a:defRPr>
    </a:lvl7pPr>
    <a:lvl8pPr marL="3200400" algn="l" defTabSz="914400" rtl="0" eaLnBrk="1" latinLnBrk="0" hangingPunct="1">
      <a:defRPr sz="7600" b="1" kern="1200">
        <a:solidFill>
          <a:srgbClr val="FFD624"/>
        </a:solidFill>
        <a:latin typeface="Verdana" pitchFamily="34" charset="0"/>
        <a:ea typeface="+mn-ea"/>
        <a:cs typeface="+mn-cs"/>
      </a:defRPr>
    </a:lvl8pPr>
    <a:lvl9pPr marL="3657600" algn="l" defTabSz="914400" rtl="0" eaLnBrk="1" latinLnBrk="0" hangingPunct="1">
      <a:defRPr sz="7600" b="1" kern="1200">
        <a:solidFill>
          <a:srgbClr val="FFD624"/>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04">
          <p15:clr>
            <a:srgbClr val="A4A3A4"/>
          </p15:clr>
        </p15:guide>
        <p15:guide id="2" pos="21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00"/>
    <a:srgbClr val="669900"/>
    <a:srgbClr val="FF9933"/>
    <a:srgbClr val="CC3300"/>
    <a:srgbClr val="993300"/>
    <a:srgbClr val="FFCC00"/>
    <a:srgbClr val="CC6600"/>
    <a:srgbClr val="3E6FD2"/>
    <a:srgbClr val="0F5494"/>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59246" autoAdjust="0"/>
  </p:normalViewPr>
  <p:slideViewPr>
    <p:cSldViewPr>
      <p:cViewPr varScale="1">
        <p:scale>
          <a:sx n="89" d="100"/>
          <a:sy n="89" d="100"/>
        </p:scale>
        <p:origin x="-120" y="-33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214" y="-96"/>
      </p:cViewPr>
      <p:guideLst>
        <p:guide orient="horz" pos="3104"/>
        <p:guide pos="211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D1900F-3732-48AC-B819-9D1F207B2EBD}" type="doc">
      <dgm:prSet loTypeId="urn:microsoft.com/office/officeart/2005/8/layout/pyramid1" loCatId="pyramid" qsTypeId="urn:microsoft.com/office/officeart/2005/8/quickstyle/3d4" qsCatId="3D" csTypeId="urn:microsoft.com/office/officeart/2005/8/colors/accent1_2" csCatId="accent1" phldr="1"/>
      <dgm:spPr/>
    </dgm:pt>
    <dgm:pt modelId="{DBC62559-A7B9-4D09-A75B-9523F30E3AD3}">
      <dgm:prSet phldrT="[Text]" custT="1"/>
      <dgm:spPr>
        <a:solidFill>
          <a:srgbClr val="993300"/>
        </a:solidFill>
      </dgm:spPr>
      <dgm:t>
        <a:bodyPr bIns="144000" anchor="b"/>
        <a:lstStyle/>
        <a:p>
          <a:r>
            <a:rPr lang="de-DE" sz="1400" b="1" dirty="0" err="1" smtClean="0"/>
            <a:t>Indicators</a:t>
          </a:r>
          <a:endParaRPr lang="de-DE" sz="1400" b="1" dirty="0" smtClean="0"/>
        </a:p>
      </dgm:t>
    </dgm:pt>
    <dgm:pt modelId="{9A653C96-4F25-423A-B133-057A49A0A6B8}" type="parTrans" cxnId="{3E93F72B-60F4-467C-8315-613F8B3383BE}">
      <dgm:prSet/>
      <dgm:spPr/>
      <dgm:t>
        <a:bodyPr/>
        <a:lstStyle/>
        <a:p>
          <a:endParaRPr lang="de-CH" sz="1400" b="1"/>
        </a:p>
      </dgm:t>
    </dgm:pt>
    <dgm:pt modelId="{B756A0DB-163B-4E05-AA4C-FC87E120A184}" type="sibTrans" cxnId="{3E93F72B-60F4-467C-8315-613F8B3383BE}">
      <dgm:prSet/>
      <dgm:spPr/>
      <dgm:t>
        <a:bodyPr/>
        <a:lstStyle/>
        <a:p>
          <a:endParaRPr lang="de-CH" sz="1400" b="1"/>
        </a:p>
      </dgm:t>
    </dgm:pt>
    <dgm:pt modelId="{04E3B33B-DA64-4424-B45D-8971E1AEBAB4}">
      <dgm:prSet phldrT="[Text]" custT="1"/>
      <dgm:spPr>
        <a:solidFill>
          <a:srgbClr val="FF9933"/>
        </a:solidFill>
      </dgm:spPr>
      <dgm:t>
        <a:bodyPr/>
        <a:lstStyle/>
        <a:p>
          <a:r>
            <a:rPr lang="de-DE" sz="1400" b="1" dirty="0" smtClean="0"/>
            <a:t>Accounting </a:t>
          </a:r>
          <a:r>
            <a:rPr lang="de-DE" sz="1400" b="1" dirty="0" err="1" smtClean="0"/>
            <a:t>systems</a:t>
          </a:r>
          <a:r>
            <a:rPr lang="de-DE" sz="1400" b="1" dirty="0" smtClean="0"/>
            <a:t/>
          </a:r>
          <a:br>
            <a:rPr lang="de-DE" sz="1400" b="1" dirty="0" smtClean="0"/>
          </a:br>
          <a:r>
            <a:rPr lang="de-DE" sz="1400" b="0" dirty="0" smtClean="0"/>
            <a:t>(SNA; SEEA …)</a:t>
          </a:r>
          <a:endParaRPr lang="de-CH" sz="1400" b="0" dirty="0"/>
        </a:p>
      </dgm:t>
    </dgm:pt>
    <dgm:pt modelId="{F37A437C-384C-4932-85CB-FB0BA4213D20}" type="parTrans" cxnId="{980E975A-731F-418E-8D17-4785F7DFEB94}">
      <dgm:prSet/>
      <dgm:spPr/>
      <dgm:t>
        <a:bodyPr/>
        <a:lstStyle/>
        <a:p>
          <a:endParaRPr lang="de-CH" sz="1400" b="1"/>
        </a:p>
      </dgm:t>
    </dgm:pt>
    <dgm:pt modelId="{9022A6BA-B051-4B16-A4B3-DA9A512B6F46}" type="sibTrans" cxnId="{980E975A-731F-418E-8D17-4785F7DFEB94}">
      <dgm:prSet/>
      <dgm:spPr/>
      <dgm:t>
        <a:bodyPr/>
        <a:lstStyle/>
        <a:p>
          <a:endParaRPr lang="de-CH" sz="1400" b="1"/>
        </a:p>
      </dgm:t>
    </dgm:pt>
    <dgm:pt modelId="{48D9DC88-6EFB-4A9C-A7C3-E7E6F2C86021}">
      <dgm:prSet phldrT="[Text]" custT="1"/>
      <dgm:spPr>
        <a:solidFill>
          <a:srgbClr val="FFCC00"/>
        </a:solidFill>
      </dgm:spPr>
      <dgm:t>
        <a:bodyPr/>
        <a:lstStyle/>
        <a:p>
          <a:r>
            <a:rPr lang="de-DE" sz="1400" b="1" dirty="0" smtClean="0"/>
            <a:t>Official </a:t>
          </a:r>
          <a:r>
            <a:rPr lang="de-DE" sz="1400" b="1" dirty="0" err="1" smtClean="0"/>
            <a:t>data</a:t>
          </a:r>
          <a:endParaRPr lang="de-CH" sz="1400" b="1" dirty="0"/>
        </a:p>
      </dgm:t>
    </dgm:pt>
    <dgm:pt modelId="{E8BD102F-D349-432D-8F56-5F2540FDB590}" type="parTrans" cxnId="{10185094-7467-441F-90C9-5414CACEB644}">
      <dgm:prSet/>
      <dgm:spPr/>
      <dgm:t>
        <a:bodyPr/>
        <a:lstStyle/>
        <a:p>
          <a:endParaRPr lang="de-CH" sz="1400" b="1"/>
        </a:p>
      </dgm:t>
    </dgm:pt>
    <dgm:pt modelId="{8A531330-74C3-4993-99A5-FEEBCBBB1A9A}" type="sibTrans" cxnId="{10185094-7467-441F-90C9-5414CACEB644}">
      <dgm:prSet/>
      <dgm:spPr/>
      <dgm:t>
        <a:bodyPr/>
        <a:lstStyle/>
        <a:p>
          <a:endParaRPr lang="de-CH" sz="1400" b="1"/>
        </a:p>
      </dgm:t>
    </dgm:pt>
    <dgm:pt modelId="{692D0E29-971A-4C3B-BE31-39A9804C8DE8}">
      <dgm:prSet phldrT="[Text]" custT="1"/>
      <dgm:spPr>
        <a:solidFill>
          <a:srgbClr val="99CC00"/>
        </a:solidFill>
      </dgm:spPr>
      <dgm:t>
        <a:bodyPr/>
        <a:lstStyle/>
        <a:p>
          <a:r>
            <a:rPr lang="de-DE" sz="1400" b="1" dirty="0" smtClean="0"/>
            <a:t>Non-</a:t>
          </a:r>
          <a:r>
            <a:rPr lang="de-DE" sz="1400" b="1" dirty="0" err="1" smtClean="0"/>
            <a:t>official</a:t>
          </a:r>
          <a:r>
            <a:rPr lang="de-DE" sz="1400" b="1" dirty="0" smtClean="0"/>
            <a:t> </a:t>
          </a:r>
          <a:r>
            <a:rPr lang="de-DE" sz="1400" b="1" dirty="0" err="1" smtClean="0"/>
            <a:t>data</a:t>
          </a:r>
          <a:endParaRPr lang="de-CH" sz="1400" b="1" dirty="0"/>
        </a:p>
      </dgm:t>
    </dgm:pt>
    <dgm:pt modelId="{89994B3B-277D-4232-A601-FA80AE47C807}" type="parTrans" cxnId="{748A15F5-83AF-4385-B417-47710EDAAC47}">
      <dgm:prSet/>
      <dgm:spPr/>
      <dgm:t>
        <a:bodyPr/>
        <a:lstStyle/>
        <a:p>
          <a:endParaRPr lang="de-CH"/>
        </a:p>
      </dgm:t>
    </dgm:pt>
    <dgm:pt modelId="{8A7130A5-2321-4D8F-9465-D5C914FEC238}" type="sibTrans" cxnId="{748A15F5-83AF-4385-B417-47710EDAAC47}">
      <dgm:prSet/>
      <dgm:spPr/>
      <dgm:t>
        <a:bodyPr/>
        <a:lstStyle/>
        <a:p>
          <a:endParaRPr lang="de-CH"/>
        </a:p>
      </dgm:t>
    </dgm:pt>
    <dgm:pt modelId="{4FA567AF-9815-4829-8613-C07979C682CD}" type="pres">
      <dgm:prSet presAssocID="{15D1900F-3732-48AC-B819-9D1F207B2EBD}" presName="Name0" presStyleCnt="0">
        <dgm:presLayoutVars>
          <dgm:dir/>
          <dgm:animLvl val="lvl"/>
          <dgm:resizeHandles val="exact"/>
        </dgm:presLayoutVars>
      </dgm:prSet>
      <dgm:spPr/>
    </dgm:pt>
    <dgm:pt modelId="{B11F4EE8-D859-4F1D-96E5-E82C6405743A}" type="pres">
      <dgm:prSet presAssocID="{DBC62559-A7B9-4D09-A75B-9523F30E3AD3}" presName="Name8" presStyleCnt="0"/>
      <dgm:spPr/>
    </dgm:pt>
    <dgm:pt modelId="{49D57A8B-7E55-4669-8CDC-150778351900}" type="pres">
      <dgm:prSet presAssocID="{DBC62559-A7B9-4D09-A75B-9523F30E3AD3}" presName="level" presStyleLbl="node1" presStyleIdx="0" presStyleCnt="4">
        <dgm:presLayoutVars>
          <dgm:chMax val="1"/>
          <dgm:bulletEnabled val="1"/>
        </dgm:presLayoutVars>
      </dgm:prSet>
      <dgm:spPr/>
      <dgm:t>
        <a:bodyPr/>
        <a:lstStyle/>
        <a:p>
          <a:endParaRPr lang="de-CH"/>
        </a:p>
      </dgm:t>
    </dgm:pt>
    <dgm:pt modelId="{6EAAE74F-2090-4D58-AF7F-5A8CD508EC9D}" type="pres">
      <dgm:prSet presAssocID="{DBC62559-A7B9-4D09-A75B-9523F30E3AD3}" presName="levelTx" presStyleLbl="revTx" presStyleIdx="0" presStyleCnt="0">
        <dgm:presLayoutVars>
          <dgm:chMax val="1"/>
          <dgm:bulletEnabled val="1"/>
        </dgm:presLayoutVars>
      </dgm:prSet>
      <dgm:spPr/>
      <dgm:t>
        <a:bodyPr/>
        <a:lstStyle/>
        <a:p>
          <a:endParaRPr lang="de-CH"/>
        </a:p>
      </dgm:t>
    </dgm:pt>
    <dgm:pt modelId="{8C9D39CB-7008-4B85-A2A6-31E656C768D2}" type="pres">
      <dgm:prSet presAssocID="{04E3B33B-DA64-4424-B45D-8971E1AEBAB4}" presName="Name8" presStyleCnt="0"/>
      <dgm:spPr/>
    </dgm:pt>
    <dgm:pt modelId="{9DE1A0DA-4EB0-4E75-B63D-02F2635AC8C1}" type="pres">
      <dgm:prSet presAssocID="{04E3B33B-DA64-4424-B45D-8971E1AEBAB4}" presName="level" presStyleLbl="node1" presStyleIdx="1" presStyleCnt="4">
        <dgm:presLayoutVars>
          <dgm:chMax val="1"/>
          <dgm:bulletEnabled val="1"/>
        </dgm:presLayoutVars>
      </dgm:prSet>
      <dgm:spPr/>
      <dgm:t>
        <a:bodyPr/>
        <a:lstStyle/>
        <a:p>
          <a:endParaRPr lang="de-DE"/>
        </a:p>
      </dgm:t>
    </dgm:pt>
    <dgm:pt modelId="{D6BC5062-B8F8-42E6-89DC-AAB673B17630}" type="pres">
      <dgm:prSet presAssocID="{04E3B33B-DA64-4424-B45D-8971E1AEBAB4}" presName="levelTx" presStyleLbl="revTx" presStyleIdx="0" presStyleCnt="0">
        <dgm:presLayoutVars>
          <dgm:chMax val="1"/>
          <dgm:bulletEnabled val="1"/>
        </dgm:presLayoutVars>
      </dgm:prSet>
      <dgm:spPr/>
      <dgm:t>
        <a:bodyPr/>
        <a:lstStyle/>
        <a:p>
          <a:endParaRPr lang="de-DE"/>
        </a:p>
      </dgm:t>
    </dgm:pt>
    <dgm:pt modelId="{0409F9C2-7998-4F55-B5FB-FEA889A0F969}" type="pres">
      <dgm:prSet presAssocID="{48D9DC88-6EFB-4A9C-A7C3-E7E6F2C86021}" presName="Name8" presStyleCnt="0"/>
      <dgm:spPr/>
    </dgm:pt>
    <dgm:pt modelId="{38AAFF05-01E1-4739-A53B-8735BB895087}" type="pres">
      <dgm:prSet presAssocID="{48D9DC88-6EFB-4A9C-A7C3-E7E6F2C86021}" presName="level" presStyleLbl="node1" presStyleIdx="2" presStyleCnt="4">
        <dgm:presLayoutVars>
          <dgm:chMax val="1"/>
          <dgm:bulletEnabled val="1"/>
        </dgm:presLayoutVars>
      </dgm:prSet>
      <dgm:spPr/>
      <dgm:t>
        <a:bodyPr/>
        <a:lstStyle/>
        <a:p>
          <a:endParaRPr lang="de-DE"/>
        </a:p>
      </dgm:t>
    </dgm:pt>
    <dgm:pt modelId="{DD4C37A6-2B16-4076-B3A8-AD2827FFB55A}" type="pres">
      <dgm:prSet presAssocID="{48D9DC88-6EFB-4A9C-A7C3-E7E6F2C86021}" presName="levelTx" presStyleLbl="revTx" presStyleIdx="0" presStyleCnt="0">
        <dgm:presLayoutVars>
          <dgm:chMax val="1"/>
          <dgm:bulletEnabled val="1"/>
        </dgm:presLayoutVars>
      </dgm:prSet>
      <dgm:spPr/>
      <dgm:t>
        <a:bodyPr/>
        <a:lstStyle/>
        <a:p>
          <a:endParaRPr lang="de-DE"/>
        </a:p>
      </dgm:t>
    </dgm:pt>
    <dgm:pt modelId="{53E680C1-DB22-4CA1-89EA-6B192C9C49DE}" type="pres">
      <dgm:prSet presAssocID="{692D0E29-971A-4C3B-BE31-39A9804C8DE8}" presName="Name8" presStyleCnt="0"/>
      <dgm:spPr/>
    </dgm:pt>
    <dgm:pt modelId="{631C2FBD-5C8C-4605-9CC6-B690D9ECA723}" type="pres">
      <dgm:prSet presAssocID="{692D0E29-971A-4C3B-BE31-39A9804C8DE8}" presName="level" presStyleLbl="node1" presStyleIdx="3" presStyleCnt="4" custScaleY="52941">
        <dgm:presLayoutVars>
          <dgm:chMax val="1"/>
          <dgm:bulletEnabled val="1"/>
        </dgm:presLayoutVars>
      </dgm:prSet>
      <dgm:spPr/>
      <dgm:t>
        <a:bodyPr/>
        <a:lstStyle/>
        <a:p>
          <a:endParaRPr lang="de-CH"/>
        </a:p>
      </dgm:t>
    </dgm:pt>
    <dgm:pt modelId="{8E541320-C17B-4F44-9DEA-0E7F0CE9688D}" type="pres">
      <dgm:prSet presAssocID="{692D0E29-971A-4C3B-BE31-39A9804C8DE8}" presName="levelTx" presStyleLbl="revTx" presStyleIdx="0" presStyleCnt="0">
        <dgm:presLayoutVars>
          <dgm:chMax val="1"/>
          <dgm:bulletEnabled val="1"/>
        </dgm:presLayoutVars>
      </dgm:prSet>
      <dgm:spPr/>
      <dgm:t>
        <a:bodyPr/>
        <a:lstStyle/>
        <a:p>
          <a:endParaRPr lang="de-CH"/>
        </a:p>
      </dgm:t>
    </dgm:pt>
  </dgm:ptLst>
  <dgm:cxnLst>
    <dgm:cxn modelId="{980E975A-731F-418E-8D17-4785F7DFEB94}" srcId="{15D1900F-3732-48AC-B819-9D1F207B2EBD}" destId="{04E3B33B-DA64-4424-B45D-8971E1AEBAB4}" srcOrd="1" destOrd="0" parTransId="{F37A437C-384C-4932-85CB-FB0BA4213D20}" sibTransId="{9022A6BA-B051-4B16-A4B3-DA9A512B6F46}"/>
    <dgm:cxn modelId="{C8E7FA1B-2D92-4771-9122-1A84B06EF3B7}" type="presOf" srcId="{692D0E29-971A-4C3B-BE31-39A9804C8DE8}" destId="{631C2FBD-5C8C-4605-9CC6-B690D9ECA723}" srcOrd="0" destOrd="0" presId="urn:microsoft.com/office/officeart/2005/8/layout/pyramid1"/>
    <dgm:cxn modelId="{FA01B8E5-213E-45DB-831A-EBDC3EA78FDC}" type="presOf" srcId="{15D1900F-3732-48AC-B819-9D1F207B2EBD}" destId="{4FA567AF-9815-4829-8613-C07979C682CD}" srcOrd="0" destOrd="0" presId="urn:microsoft.com/office/officeart/2005/8/layout/pyramid1"/>
    <dgm:cxn modelId="{25059AAD-D7EB-46AB-A7E6-C77180298533}" type="presOf" srcId="{DBC62559-A7B9-4D09-A75B-9523F30E3AD3}" destId="{6EAAE74F-2090-4D58-AF7F-5A8CD508EC9D}" srcOrd="1" destOrd="0" presId="urn:microsoft.com/office/officeart/2005/8/layout/pyramid1"/>
    <dgm:cxn modelId="{3E93F72B-60F4-467C-8315-613F8B3383BE}" srcId="{15D1900F-3732-48AC-B819-9D1F207B2EBD}" destId="{DBC62559-A7B9-4D09-A75B-9523F30E3AD3}" srcOrd="0" destOrd="0" parTransId="{9A653C96-4F25-423A-B133-057A49A0A6B8}" sibTransId="{B756A0DB-163B-4E05-AA4C-FC87E120A184}"/>
    <dgm:cxn modelId="{1C930D4D-A60F-41B1-AEED-A0005D4E25A4}" type="presOf" srcId="{48D9DC88-6EFB-4A9C-A7C3-E7E6F2C86021}" destId="{38AAFF05-01E1-4739-A53B-8735BB895087}" srcOrd="0" destOrd="0" presId="urn:microsoft.com/office/officeart/2005/8/layout/pyramid1"/>
    <dgm:cxn modelId="{0C72B19A-1095-4145-AA6B-361C9FB3D31C}" type="presOf" srcId="{692D0E29-971A-4C3B-BE31-39A9804C8DE8}" destId="{8E541320-C17B-4F44-9DEA-0E7F0CE9688D}" srcOrd="1" destOrd="0" presId="urn:microsoft.com/office/officeart/2005/8/layout/pyramid1"/>
    <dgm:cxn modelId="{DA0293FF-B737-46FE-B3A4-A3A2D39A104C}" type="presOf" srcId="{48D9DC88-6EFB-4A9C-A7C3-E7E6F2C86021}" destId="{DD4C37A6-2B16-4076-B3A8-AD2827FFB55A}" srcOrd="1" destOrd="0" presId="urn:microsoft.com/office/officeart/2005/8/layout/pyramid1"/>
    <dgm:cxn modelId="{1E717A6C-19C2-4CC9-ADB4-676AB6980BD0}" type="presOf" srcId="{DBC62559-A7B9-4D09-A75B-9523F30E3AD3}" destId="{49D57A8B-7E55-4669-8CDC-150778351900}" srcOrd="0" destOrd="0" presId="urn:microsoft.com/office/officeart/2005/8/layout/pyramid1"/>
    <dgm:cxn modelId="{C9BBD0EC-56A8-4D4C-A92E-7E1FE450952F}" type="presOf" srcId="{04E3B33B-DA64-4424-B45D-8971E1AEBAB4}" destId="{D6BC5062-B8F8-42E6-89DC-AAB673B17630}" srcOrd="1" destOrd="0" presId="urn:microsoft.com/office/officeart/2005/8/layout/pyramid1"/>
    <dgm:cxn modelId="{D5430847-C058-4BF5-8962-51B4883F14FE}" type="presOf" srcId="{04E3B33B-DA64-4424-B45D-8971E1AEBAB4}" destId="{9DE1A0DA-4EB0-4E75-B63D-02F2635AC8C1}" srcOrd="0" destOrd="0" presId="urn:microsoft.com/office/officeart/2005/8/layout/pyramid1"/>
    <dgm:cxn modelId="{10185094-7467-441F-90C9-5414CACEB644}" srcId="{15D1900F-3732-48AC-B819-9D1F207B2EBD}" destId="{48D9DC88-6EFB-4A9C-A7C3-E7E6F2C86021}" srcOrd="2" destOrd="0" parTransId="{E8BD102F-D349-432D-8F56-5F2540FDB590}" sibTransId="{8A531330-74C3-4993-99A5-FEEBCBBB1A9A}"/>
    <dgm:cxn modelId="{748A15F5-83AF-4385-B417-47710EDAAC47}" srcId="{15D1900F-3732-48AC-B819-9D1F207B2EBD}" destId="{692D0E29-971A-4C3B-BE31-39A9804C8DE8}" srcOrd="3" destOrd="0" parTransId="{89994B3B-277D-4232-A601-FA80AE47C807}" sibTransId="{8A7130A5-2321-4D8F-9465-D5C914FEC238}"/>
    <dgm:cxn modelId="{2660290B-839B-4EA4-9001-24B6BBD32218}" type="presParOf" srcId="{4FA567AF-9815-4829-8613-C07979C682CD}" destId="{B11F4EE8-D859-4F1D-96E5-E82C6405743A}" srcOrd="0" destOrd="0" presId="urn:microsoft.com/office/officeart/2005/8/layout/pyramid1"/>
    <dgm:cxn modelId="{D74E0A38-49BB-455C-B659-486B3B5D5978}" type="presParOf" srcId="{B11F4EE8-D859-4F1D-96E5-E82C6405743A}" destId="{49D57A8B-7E55-4669-8CDC-150778351900}" srcOrd="0" destOrd="0" presId="urn:microsoft.com/office/officeart/2005/8/layout/pyramid1"/>
    <dgm:cxn modelId="{D5FE71A6-5BEA-4C18-A1DE-A9FB0B689359}" type="presParOf" srcId="{B11F4EE8-D859-4F1D-96E5-E82C6405743A}" destId="{6EAAE74F-2090-4D58-AF7F-5A8CD508EC9D}" srcOrd="1" destOrd="0" presId="urn:microsoft.com/office/officeart/2005/8/layout/pyramid1"/>
    <dgm:cxn modelId="{73D4FF16-88A5-42AB-B07E-8B6E47BF4EB8}" type="presParOf" srcId="{4FA567AF-9815-4829-8613-C07979C682CD}" destId="{8C9D39CB-7008-4B85-A2A6-31E656C768D2}" srcOrd="1" destOrd="0" presId="urn:microsoft.com/office/officeart/2005/8/layout/pyramid1"/>
    <dgm:cxn modelId="{17453623-5D9F-4392-8A23-00E1F064E2DB}" type="presParOf" srcId="{8C9D39CB-7008-4B85-A2A6-31E656C768D2}" destId="{9DE1A0DA-4EB0-4E75-B63D-02F2635AC8C1}" srcOrd="0" destOrd="0" presId="urn:microsoft.com/office/officeart/2005/8/layout/pyramid1"/>
    <dgm:cxn modelId="{F2827217-3138-40F3-AAD2-EBD826B8573C}" type="presParOf" srcId="{8C9D39CB-7008-4B85-A2A6-31E656C768D2}" destId="{D6BC5062-B8F8-42E6-89DC-AAB673B17630}" srcOrd="1" destOrd="0" presId="urn:microsoft.com/office/officeart/2005/8/layout/pyramid1"/>
    <dgm:cxn modelId="{C7569B96-BD87-4F4E-8EA0-A9D90C75C2EB}" type="presParOf" srcId="{4FA567AF-9815-4829-8613-C07979C682CD}" destId="{0409F9C2-7998-4F55-B5FB-FEA889A0F969}" srcOrd="2" destOrd="0" presId="urn:microsoft.com/office/officeart/2005/8/layout/pyramid1"/>
    <dgm:cxn modelId="{D349D441-ABC6-4B9D-A910-B7833A4D8ED5}" type="presParOf" srcId="{0409F9C2-7998-4F55-B5FB-FEA889A0F969}" destId="{38AAFF05-01E1-4739-A53B-8735BB895087}" srcOrd="0" destOrd="0" presId="urn:microsoft.com/office/officeart/2005/8/layout/pyramid1"/>
    <dgm:cxn modelId="{8452D99E-B61E-481A-B4B8-50A89523D801}" type="presParOf" srcId="{0409F9C2-7998-4F55-B5FB-FEA889A0F969}" destId="{DD4C37A6-2B16-4076-B3A8-AD2827FFB55A}" srcOrd="1" destOrd="0" presId="urn:microsoft.com/office/officeart/2005/8/layout/pyramid1"/>
    <dgm:cxn modelId="{0344B033-1B51-4AFB-B13C-B56A20871353}" type="presParOf" srcId="{4FA567AF-9815-4829-8613-C07979C682CD}" destId="{53E680C1-DB22-4CA1-89EA-6B192C9C49DE}" srcOrd="3" destOrd="0" presId="urn:microsoft.com/office/officeart/2005/8/layout/pyramid1"/>
    <dgm:cxn modelId="{30BD54DA-8609-4A17-95FB-9E91FA4F838C}" type="presParOf" srcId="{53E680C1-DB22-4CA1-89EA-6B192C9C49DE}" destId="{631C2FBD-5C8C-4605-9CC6-B690D9ECA723}" srcOrd="0" destOrd="0" presId="urn:microsoft.com/office/officeart/2005/8/layout/pyramid1"/>
    <dgm:cxn modelId="{63DBD331-D702-4C69-ABC7-5F6E8D469DC7}" type="presParOf" srcId="{53E680C1-DB22-4CA1-89EA-6B192C9C49DE}" destId="{8E541320-C17B-4F44-9DEA-0E7F0CE9688D}"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16533514-70AF-4DC0-B8E7-DA66653541AF}" type="doc">
      <dgm:prSet loTypeId="urn:microsoft.com/office/officeart/2005/8/layout/cycle1" loCatId="cycle" qsTypeId="urn:microsoft.com/office/officeart/2005/8/quickstyle/simple4" qsCatId="simple" csTypeId="urn:microsoft.com/office/officeart/2005/8/colors/accent1_2" csCatId="accent1" phldr="1"/>
      <dgm:spPr/>
      <dgm:t>
        <a:bodyPr/>
        <a:lstStyle/>
        <a:p>
          <a:endParaRPr lang="de-DE"/>
        </a:p>
      </dgm:t>
    </dgm:pt>
    <dgm:pt modelId="{8623C973-E95D-43B6-9CE4-2C6B86BCA1F3}">
      <dgm:prSet phldrT="[Text]" custT="1"/>
      <dgm:spPr/>
      <dgm:t>
        <a:bodyPr/>
        <a:lstStyle/>
        <a:p>
          <a:r>
            <a:rPr lang="de-CH" sz="1400" b="1" dirty="0" smtClean="0">
              <a:solidFill>
                <a:srgbClr val="002060"/>
              </a:solidFill>
            </a:rPr>
            <a:t>Agenda </a:t>
          </a:r>
          <a:r>
            <a:rPr lang="de-CH" sz="1400" b="1" dirty="0" err="1" smtClean="0">
              <a:solidFill>
                <a:srgbClr val="002060"/>
              </a:solidFill>
            </a:rPr>
            <a:t>setting</a:t>
          </a:r>
          <a:endParaRPr lang="de-DE" sz="1400" b="1" dirty="0">
            <a:solidFill>
              <a:srgbClr val="002060"/>
            </a:solidFill>
          </a:endParaRPr>
        </a:p>
      </dgm:t>
    </dgm:pt>
    <dgm:pt modelId="{3519ABED-A69E-4C3B-829B-FEF03E721BF9}" type="parTrans" cxnId="{E0FA0CEE-4F02-4EE6-9B26-18B34D93086C}">
      <dgm:prSet/>
      <dgm:spPr/>
      <dgm:t>
        <a:bodyPr/>
        <a:lstStyle/>
        <a:p>
          <a:endParaRPr lang="de-DE"/>
        </a:p>
      </dgm:t>
    </dgm:pt>
    <dgm:pt modelId="{0C8346DD-37E5-49C3-95E1-C47623851F66}" type="sibTrans" cxnId="{E0FA0CEE-4F02-4EE6-9B26-18B34D93086C}">
      <dgm:prSet/>
      <dgm:spPr/>
      <dgm:t>
        <a:bodyPr/>
        <a:lstStyle/>
        <a:p>
          <a:endParaRPr lang="de-DE"/>
        </a:p>
      </dgm:t>
    </dgm:pt>
    <dgm:pt modelId="{C85BAB62-A5BB-4E64-A0B5-509622ACEB7B}">
      <dgm:prSet phldrT="[Text]" custT="1"/>
      <dgm:spPr/>
      <dgm:t>
        <a:bodyPr/>
        <a:lstStyle/>
        <a:p>
          <a:r>
            <a:rPr lang="de-CH" sz="1400" b="1" dirty="0" smtClean="0">
              <a:solidFill>
                <a:srgbClr val="002060"/>
              </a:solidFill>
            </a:rPr>
            <a:t>Research &amp; </a:t>
          </a:r>
          <a:r>
            <a:rPr lang="de-CH" sz="1400" b="1" dirty="0" err="1" smtClean="0">
              <a:solidFill>
                <a:srgbClr val="002060"/>
              </a:solidFill>
            </a:rPr>
            <a:t>negotiation</a:t>
          </a:r>
          <a:endParaRPr lang="de-DE" sz="1400" b="1" dirty="0">
            <a:solidFill>
              <a:srgbClr val="002060"/>
            </a:solidFill>
          </a:endParaRPr>
        </a:p>
      </dgm:t>
    </dgm:pt>
    <dgm:pt modelId="{776CA60C-75C7-4574-B672-41607E9FA502}" type="parTrans" cxnId="{48E6DBBC-0F5B-4C8C-91B6-4AEDF6EE7BF6}">
      <dgm:prSet/>
      <dgm:spPr/>
      <dgm:t>
        <a:bodyPr/>
        <a:lstStyle/>
        <a:p>
          <a:endParaRPr lang="de-DE"/>
        </a:p>
      </dgm:t>
    </dgm:pt>
    <dgm:pt modelId="{2D8B866C-A076-46AB-8325-07AFED61A52E}" type="sibTrans" cxnId="{48E6DBBC-0F5B-4C8C-91B6-4AEDF6EE7BF6}">
      <dgm:prSet/>
      <dgm:spPr/>
      <dgm:t>
        <a:bodyPr/>
        <a:lstStyle/>
        <a:p>
          <a:endParaRPr lang="de-DE"/>
        </a:p>
      </dgm:t>
    </dgm:pt>
    <dgm:pt modelId="{4215266A-AAC7-4EAA-B229-4DA16B0840B9}">
      <dgm:prSet phldrT="[Text]" custT="1"/>
      <dgm:spPr/>
      <dgm:t>
        <a:bodyPr/>
        <a:lstStyle/>
        <a:p>
          <a:r>
            <a:rPr lang="de-CH" sz="1400" b="1" dirty="0" err="1" smtClean="0">
              <a:solidFill>
                <a:srgbClr val="002060"/>
              </a:solidFill>
            </a:rPr>
            <a:t>Decision</a:t>
          </a:r>
          <a:endParaRPr lang="de-DE" sz="1400" b="1" dirty="0">
            <a:solidFill>
              <a:srgbClr val="002060"/>
            </a:solidFill>
          </a:endParaRPr>
        </a:p>
      </dgm:t>
    </dgm:pt>
    <dgm:pt modelId="{68F6DD0F-7499-45CA-9643-99160D651B61}" type="parTrans" cxnId="{2BEF9635-13E6-4E25-B4A0-D39592AB753C}">
      <dgm:prSet/>
      <dgm:spPr/>
      <dgm:t>
        <a:bodyPr/>
        <a:lstStyle/>
        <a:p>
          <a:endParaRPr lang="de-DE"/>
        </a:p>
      </dgm:t>
    </dgm:pt>
    <dgm:pt modelId="{BEB0560B-2601-4269-9485-6331C735C92A}" type="sibTrans" cxnId="{2BEF9635-13E6-4E25-B4A0-D39592AB753C}">
      <dgm:prSet/>
      <dgm:spPr/>
      <dgm:t>
        <a:bodyPr/>
        <a:lstStyle/>
        <a:p>
          <a:endParaRPr lang="de-DE"/>
        </a:p>
      </dgm:t>
    </dgm:pt>
    <dgm:pt modelId="{95F813DB-093C-4062-A1DC-1265C974D8CA}">
      <dgm:prSet phldrT="[Text]" custT="1"/>
      <dgm:spPr/>
      <dgm:t>
        <a:bodyPr/>
        <a:lstStyle/>
        <a:p>
          <a:r>
            <a:rPr lang="de-CH" sz="1400" b="1" dirty="0" smtClean="0">
              <a:solidFill>
                <a:srgbClr val="002060"/>
              </a:solidFill>
            </a:rPr>
            <a:t>Implementation</a:t>
          </a:r>
          <a:endParaRPr lang="de-DE" sz="1400" b="1" dirty="0">
            <a:solidFill>
              <a:srgbClr val="002060"/>
            </a:solidFill>
          </a:endParaRPr>
        </a:p>
      </dgm:t>
    </dgm:pt>
    <dgm:pt modelId="{1E9B704C-F412-4451-97DC-5F31DAA2D0C9}" type="parTrans" cxnId="{685F9CA0-AEC8-414C-B1F1-AE8257262400}">
      <dgm:prSet/>
      <dgm:spPr/>
      <dgm:t>
        <a:bodyPr/>
        <a:lstStyle/>
        <a:p>
          <a:endParaRPr lang="de-DE"/>
        </a:p>
      </dgm:t>
    </dgm:pt>
    <dgm:pt modelId="{B3ACA005-09DC-4A3B-9DAF-E364A3DD018D}" type="sibTrans" cxnId="{685F9CA0-AEC8-414C-B1F1-AE8257262400}">
      <dgm:prSet/>
      <dgm:spPr/>
      <dgm:t>
        <a:bodyPr/>
        <a:lstStyle/>
        <a:p>
          <a:endParaRPr lang="de-DE"/>
        </a:p>
      </dgm:t>
    </dgm:pt>
    <dgm:pt modelId="{8203F61D-66F4-4E17-9054-139384498EBD}">
      <dgm:prSet phldrT="[Text]" custT="1"/>
      <dgm:spPr/>
      <dgm:t>
        <a:bodyPr/>
        <a:lstStyle/>
        <a:p>
          <a:r>
            <a:rPr lang="de-CH" sz="1400" b="1" dirty="0" err="1" smtClean="0">
              <a:solidFill>
                <a:srgbClr val="FF0000"/>
              </a:solidFill>
            </a:rPr>
            <a:t>Policy</a:t>
          </a:r>
          <a:r>
            <a:rPr lang="de-CH" sz="1400" b="1" dirty="0" smtClean="0">
              <a:solidFill>
                <a:srgbClr val="FF0000"/>
              </a:solidFill>
            </a:rPr>
            <a:t> </a:t>
          </a:r>
          <a:r>
            <a:rPr lang="de-CH" sz="1400" b="1" dirty="0" err="1" smtClean="0">
              <a:solidFill>
                <a:srgbClr val="FF0000"/>
              </a:solidFill>
            </a:rPr>
            <a:t>monitoring</a:t>
          </a:r>
          <a:endParaRPr lang="de-DE" sz="1400" b="1" dirty="0">
            <a:solidFill>
              <a:srgbClr val="FF0000"/>
            </a:solidFill>
          </a:endParaRPr>
        </a:p>
      </dgm:t>
    </dgm:pt>
    <dgm:pt modelId="{7FEE92D6-AF4E-4223-9A53-C7128A1F2D01}" type="parTrans" cxnId="{916DEF15-2350-47FD-AE4A-0475EFBB16CB}">
      <dgm:prSet/>
      <dgm:spPr/>
      <dgm:t>
        <a:bodyPr/>
        <a:lstStyle/>
        <a:p>
          <a:endParaRPr lang="de-DE"/>
        </a:p>
      </dgm:t>
    </dgm:pt>
    <dgm:pt modelId="{132ED9C7-10F0-4929-964B-E1265B33E496}" type="sibTrans" cxnId="{916DEF15-2350-47FD-AE4A-0475EFBB16CB}">
      <dgm:prSet/>
      <dgm:spPr/>
      <dgm:t>
        <a:bodyPr/>
        <a:lstStyle/>
        <a:p>
          <a:endParaRPr lang="de-DE">
            <a:latin typeface="+mn-lt"/>
          </a:endParaRPr>
        </a:p>
      </dgm:t>
    </dgm:pt>
    <dgm:pt modelId="{98E30CF0-2332-47A9-B8A4-7A5BD560BEC6}">
      <dgm:prSet phldrT="[Text]" custT="1"/>
      <dgm:spPr/>
      <dgm:t>
        <a:bodyPr/>
        <a:lstStyle/>
        <a:p>
          <a:r>
            <a:rPr lang="de-CH" sz="1400" b="1" dirty="0" err="1" smtClean="0">
              <a:solidFill>
                <a:srgbClr val="002060"/>
              </a:solidFill>
            </a:rPr>
            <a:t>Reformulation</a:t>
          </a:r>
          <a:endParaRPr lang="de-DE" sz="1400" b="1" dirty="0">
            <a:solidFill>
              <a:srgbClr val="002060"/>
            </a:solidFill>
          </a:endParaRPr>
        </a:p>
      </dgm:t>
    </dgm:pt>
    <dgm:pt modelId="{46EC197F-A4C9-455D-BFC1-FC5933DC266C}" type="parTrans" cxnId="{71E49E12-C0FB-47C5-A290-0106575951A4}">
      <dgm:prSet/>
      <dgm:spPr/>
      <dgm:t>
        <a:bodyPr/>
        <a:lstStyle/>
        <a:p>
          <a:endParaRPr lang="de-DE"/>
        </a:p>
      </dgm:t>
    </dgm:pt>
    <dgm:pt modelId="{893021E6-018F-4265-8AAD-F456E700D89B}" type="sibTrans" cxnId="{71E49E12-C0FB-47C5-A290-0106575951A4}">
      <dgm:prSet/>
      <dgm:spPr/>
      <dgm:t>
        <a:bodyPr/>
        <a:lstStyle/>
        <a:p>
          <a:endParaRPr lang="de-DE"/>
        </a:p>
      </dgm:t>
    </dgm:pt>
    <dgm:pt modelId="{1BB59542-1B74-4029-A839-750736F9B359}" type="pres">
      <dgm:prSet presAssocID="{16533514-70AF-4DC0-B8E7-DA66653541AF}" presName="cycle" presStyleCnt="0">
        <dgm:presLayoutVars>
          <dgm:dir/>
          <dgm:resizeHandles val="exact"/>
        </dgm:presLayoutVars>
      </dgm:prSet>
      <dgm:spPr/>
      <dgm:t>
        <a:bodyPr/>
        <a:lstStyle/>
        <a:p>
          <a:endParaRPr lang="de-DE"/>
        </a:p>
      </dgm:t>
    </dgm:pt>
    <dgm:pt modelId="{2AF6A621-1DE5-4699-8320-ECDAA2D967EB}" type="pres">
      <dgm:prSet presAssocID="{8623C973-E95D-43B6-9CE4-2C6B86BCA1F3}" presName="dummy" presStyleCnt="0"/>
      <dgm:spPr/>
    </dgm:pt>
    <dgm:pt modelId="{8B98FDD4-0F90-4AEE-9CAB-FCC7ECE84856}" type="pres">
      <dgm:prSet presAssocID="{8623C973-E95D-43B6-9CE4-2C6B86BCA1F3}" presName="node" presStyleLbl="revTx" presStyleIdx="0" presStyleCnt="6" custScaleX="198547" custScaleY="50483">
        <dgm:presLayoutVars>
          <dgm:bulletEnabled val="1"/>
        </dgm:presLayoutVars>
      </dgm:prSet>
      <dgm:spPr/>
      <dgm:t>
        <a:bodyPr/>
        <a:lstStyle/>
        <a:p>
          <a:endParaRPr lang="de-DE"/>
        </a:p>
      </dgm:t>
    </dgm:pt>
    <dgm:pt modelId="{8FC7549F-5DEE-43BD-8E01-38ADD2E68ED0}" type="pres">
      <dgm:prSet presAssocID="{0C8346DD-37E5-49C3-95E1-C47623851F66}" presName="sibTrans" presStyleLbl="node1" presStyleIdx="0" presStyleCnt="6"/>
      <dgm:spPr/>
      <dgm:t>
        <a:bodyPr/>
        <a:lstStyle/>
        <a:p>
          <a:endParaRPr lang="de-DE"/>
        </a:p>
      </dgm:t>
    </dgm:pt>
    <dgm:pt modelId="{70E6E5E9-86AA-4FB9-92C8-B0DE35A98159}" type="pres">
      <dgm:prSet presAssocID="{C85BAB62-A5BB-4E64-A0B5-509622ACEB7B}" presName="dummy" presStyleCnt="0"/>
      <dgm:spPr/>
    </dgm:pt>
    <dgm:pt modelId="{34530021-F2FA-4C01-874D-46D505BD8CB5}" type="pres">
      <dgm:prSet presAssocID="{C85BAB62-A5BB-4E64-A0B5-509622ACEB7B}" presName="node" presStyleLbl="revTx" presStyleIdx="1" presStyleCnt="6" custScaleX="198547" custScaleY="50483">
        <dgm:presLayoutVars>
          <dgm:bulletEnabled val="1"/>
        </dgm:presLayoutVars>
      </dgm:prSet>
      <dgm:spPr/>
      <dgm:t>
        <a:bodyPr/>
        <a:lstStyle/>
        <a:p>
          <a:endParaRPr lang="de-DE"/>
        </a:p>
      </dgm:t>
    </dgm:pt>
    <dgm:pt modelId="{8625A04D-72C1-4D11-A15D-0351483A2B62}" type="pres">
      <dgm:prSet presAssocID="{2D8B866C-A076-46AB-8325-07AFED61A52E}" presName="sibTrans" presStyleLbl="node1" presStyleIdx="1" presStyleCnt="6"/>
      <dgm:spPr/>
      <dgm:t>
        <a:bodyPr/>
        <a:lstStyle/>
        <a:p>
          <a:endParaRPr lang="de-DE"/>
        </a:p>
      </dgm:t>
    </dgm:pt>
    <dgm:pt modelId="{918F4FD5-CE0F-4E01-89EC-FF55B7AF6F91}" type="pres">
      <dgm:prSet presAssocID="{4215266A-AAC7-4EAA-B229-4DA16B0840B9}" presName="dummy" presStyleCnt="0"/>
      <dgm:spPr/>
    </dgm:pt>
    <dgm:pt modelId="{D350F12E-E425-47CB-88A0-AA44930F49F6}" type="pres">
      <dgm:prSet presAssocID="{4215266A-AAC7-4EAA-B229-4DA16B0840B9}" presName="node" presStyleLbl="revTx" presStyleIdx="2" presStyleCnt="6" custScaleX="198547" custScaleY="50483">
        <dgm:presLayoutVars>
          <dgm:bulletEnabled val="1"/>
        </dgm:presLayoutVars>
      </dgm:prSet>
      <dgm:spPr/>
      <dgm:t>
        <a:bodyPr/>
        <a:lstStyle/>
        <a:p>
          <a:endParaRPr lang="de-DE"/>
        </a:p>
      </dgm:t>
    </dgm:pt>
    <dgm:pt modelId="{E04DF7E8-6E9D-4C18-8E1E-CACD33C1DEC1}" type="pres">
      <dgm:prSet presAssocID="{BEB0560B-2601-4269-9485-6331C735C92A}" presName="sibTrans" presStyleLbl="node1" presStyleIdx="2" presStyleCnt="6"/>
      <dgm:spPr/>
      <dgm:t>
        <a:bodyPr/>
        <a:lstStyle/>
        <a:p>
          <a:endParaRPr lang="de-DE"/>
        </a:p>
      </dgm:t>
    </dgm:pt>
    <dgm:pt modelId="{F1B61FBD-7BDA-437A-8F3B-4523DFE43528}" type="pres">
      <dgm:prSet presAssocID="{95F813DB-093C-4062-A1DC-1265C974D8CA}" presName="dummy" presStyleCnt="0"/>
      <dgm:spPr/>
    </dgm:pt>
    <dgm:pt modelId="{EF396634-9A31-42FC-8931-632E99025054}" type="pres">
      <dgm:prSet presAssocID="{95F813DB-093C-4062-A1DC-1265C974D8CA}" presName="node" presStyleLbl="revTx" presStyleIdx="3" presStyleCnt="6" custScaleX="198547" custScaleY="50483">
        <dgm:presLayoutVars>
          <dgm:bulletEnabled val="1"/>
        </dgm:presLayoutVars>
      </dgm:prSet>
      <dgm:spPr/>
      <dgm:t>
        <a:bodyPr/>
        <a:lstStyle/>
        <a:p>
          <a:endParaRPr lang="de-DE"/>
        </a:p>
      </dgm:t>
    </dgm:pt>
    <dgm:pt modelId="{3A1C6BA1-767F-4E7A-B4EC-3E6DEB736638}" type="pres">
      <dgm:prSet presAssocID="{B3ACA005-09DC-4A3B-9DAF-E364A3DD018D}" presName="sibTrans" presStyleLbl="node1" presStyleIdx="3" presStyleCnt="6"/>
      <dgm:spPr/>
      <dgm:t>
        <a:bodyPr/>
        <a:lstStyle/>
        <a:p>
          <a:endParaRPr lang="de-DE"/>
        </a:p>
      </dgm:t>
    </dgm:pt>
    <dgm:pt modelId="{8AE481BE-3396-4B57-96C9-F77922D18A2B}" type="pres">
      <dgm:prSet presAssocID="{8203F61D-66F4-4E17-9054-139384498EBD}" presName="dummy" presStyleCnt="0"/>
      <dgm:spPr/>
    </dgm:pt>
    <dgm:pt modelId="{6A41A888-F01D-49CD-B165-D6EA2FFC391A}" type="pres">
      <dgm:prSet presAssocID="{8203F61D-66F4-4E17-9054-139384498EBD}" presName="node" presStyleLbl="revTx" presStyleIdx="4" presStyleCnt="6" custScaleX="198547" custScaleY="50483">
        <dgm:presLayoutVars>
          <dgm:bulletEnabled val="1"/>
        </dgm:presLayoutVars>
      </dgm:prSet>
      <dgm:spPr/>
      <dgm:t>
        <a:bodyPr/>
        <a:lstStyle/>
        <a:p>
          <a:endParaRPr lang="de-DE"/>
        </a:p>
      </dgm:t>
    </dgm:pt>
    <dgm:pt modelId="{CCA86F57-35CA-44B1-8F9D-EDC7E2E9D964}" type="pres">
      <dgm:prSet presAssocID="{132ED9C7-10F0-4929-964B-E1265B33E496}" presName="sibTrans" presStyleLbl="node1" presStyleIdx="4" presStyleCnt="6"/>
      <dgm:spPr/>
      <dgm:t>
        <a:bodyPr/>
        <a:lstStyle/>
        <a:p>
          <a:endParaRPr lang="de-DE"/>
        </a:p>
      </dgm:t>
    </dgm:pt>
    <dgm:pt modelId="{D03374A1-5437-444D-84BF-58083346787C}" type="pres">
      <dgm:prSet presAssocID="{98E30CF0-2332-47A9-B8A4-7A5BD560BEC6}" presName="dummy" presStyleCnt="0"/>
      <dgm:spPr/>
    </dgm:pt>
    <dgm:pt modelId="{642F08CA-C238-4EC6-800E-F25B991FEA4C}" type="pres">
      <dgm:prSet presAssocID="{98E30CF0-2332-47A9-B8A4-7A5BD560BEC6}" presName="node" presStyleLbl="revTx" presStyleIdx="5" presStyleCnt="6" custScaleX="198547" custScaleY="50483">
        <dgm:presLayoutVars>
          <dgm:bulletEnabled val="1"/>
        </dgm:presLayoutVars>
      </dgm:prSet>
      <dgm:spPr/>
      <dgm:t>
        <a:bodyPr/>
        <a:lstStyle/>
        <a:p>
          <a:endParaRPr lang="de-DE"/>
        </a:p>
      </dgm:t>
    </dgm:pt>
    <dgm:pt modelId="{B67699B5-A8D7-4B7E-82DB-000304B5631C}" type="pres">
      <dgm:prSet presAssocID="{893021E6-018F-4265-8AAD-F456E700D89B}" presName="sibTrans" presStyleLbl="node1" presStyleIdx="5" presStyleCnt="6"/>
      <dgm:spPr/>
      <dgm:t>
        <a:bodyPr/>
        <a:lstStyle/>
        <a:p>
          <a:endParaRPr lang="de-DE"/>
        </a:p>
      </dgm:t>
    </dgm:pt>
  </dgm:ptLst>
  <dgm:cxnLst>
    <dgm:cxn modelId="{1CB29D96-A91C-449D-8F8E-E494123A0452}" type="presOf" srcId="{95F813DB-093C-4062-A1DC-1265C974D8CA}" destId="{EF396634-9A31-42FC-8931-632E99025054}" srcOrd="0" destOrd="0" presId="urn:microsoft.com/office/officeart/2005/8/layout/cycle1"/>
    <dgm:cxn modelId="{984739D6-EFD1-4AE1-AC80-EB2E59115968}" type="presOf" srcId="{8623C973-E95D-43B6-9CE4-2C6B86BCA1F3}" destId="{8B98FDD4-0F90-4AEE-9CAB-FCC7ECE84856}" srcOrd="0" destOrd="0" presId="urn:microsoft.com/office/officeart/2005/8/layout/cycle1"/>
    <dgm:cxn modelId="{7BE317A1-9540-4A65-8144-F04280A9791F}" type="presOf" srcId="{16533514-70AF-4DC0-B8E7-DA66653541AF}" destId="{1BB59542-1B74-4029-A839-750736F9B359}" srcOrd="0" destOrd="0" presId="urn:microsoft.com/office/officeart/2005/8/layout/cycle1"/>
    <dgm:cxn modelId="{685F9CA0-AEC8-414C-B1F1-AE8257262400}" srcId="{16533514-70AF-4DC0-B8E7-DA66653541AF}" destId="{95F813DB-093C-4062-A1DC-1265C974D8CA}" srcOrd="3" destOrd="0" parTransId="{1E9B704C-F412-4451-97DC-5F31DAA2D0C9}" sibTransId="{B3ACA005-09DC-4A3B-9DAF-E364A3DD018D}"/>
    <dgm:cxn modelId="{2C21CC8D-6913-48A5-87B9-A14FA3C419A2}" type="presOf" srcId="{C85BAB62-A5BB-4E64-A0B5-509622ACEB7B}" destId="{34530021-F2FA-4C01-874D-46D505BD8CB5}" srcOrd="0" destOrd="0" presId="urn:microsoft.com/office/officeart/2005/8/layout/cycle1"/>
    <dgm:cxn modelId="{0A9B7DAA-CE71-47B8-A6FA-D3696E1FF40E}" type="presOf" srcId="{98E30CF0-2332-47A9-B8A4-7A5BD560BEC6}" destId="{642F08CA-C238-4EC6-800E-F25B991FEA4C}" srcOrd="0" destOrd="0" presId="urn:microsoft.com/office/officeart/2005/8/layout/cycle1"/>
    <dgm:cxn modelId="{2BEF9635-13E6-4E25-B4A0-D39592AB753C}" srcId="{16533514-70AF-4DC0-B8E7-DA66653541AF}" destId="{4215266A-AAC7-4EAA-B229-4DA16B0840B9}" srcOrd="2" destOrd="0" parTransId="{68F6DD0F-7499-45CA-9643-99160D651B61}" sibTransId="{BEB0560B-2601-4269-9485-6331C735C92A}"/>
    <dgm:cxn modelId="{4B16B256-B480-461A-88DF-95A16EA631F2}" type="presOf" srcId="{BEB0560B-2601-4269-9485-6331C735C92A}" destId="{E04DF7E8-6E9D-4C18-8E1E-CACD33C1DEC1}" srcOrd="0" destOrd="0" presId="urn:microsoft.com/office/officeart/2005/8/layout/cycle1"/>
    <dgm:cxn modelId="{AEBBE986-BE0A-451B-851E-08B25A465201}" type="presOf" srcId="{2D8B866C-A076-46AB-8325-07AFED61A52E}" destId="{8625A04D-72C1-4D11-A15D-0351483A2B62}" srcOrd="0" destOrd="0" presId="urn:microsoft.com/office/officeart/2005/8/layout/cycle1"/>
    <dgm:cxn modelId="{E0FA0CEE-4F02-4EE6-9B26-18B34D93086C}" srcId="{16533514-70AF-4DC0-B8E7-DA66653541AF}" destId="{8623C973-E95D-43B6-9CE4-2C6B86BCA1F3}" srcOrd="0" destOrd="0" parTransId="{3519ABED-A69E-4C3B-829B-FEF03E721BF9}" sibTransId="{0C8346DD-37E5-49C3-95E1-C47623851F66}"/>
    <dgm:cxn modelId="{2B2CEA17-4F21-47B4-A458-88F77ABEE8CE}" type="presOf" srcId="{B3ACA005-09DC-4A3B-9DAF-E364A3DD018D}" destId="{3A1C6BA1-767F-4E7A-B4EC-3E6DEB736638}" srcOrd="0" destOrd="0" presId="urn:microsoft.com/office/officeart/2005/8/layout/cycle1"/>
    <dgm:cxn modelId="{2AE155FE-7701-45D5-BDF9-DB5D92614F54}" type="presOf" srcId="{4215266A-AAC7-4EAA-B229-4DA16B0840B9}" destId="{D350F12E-E425-47CB-88A0-AA44930F49F6}" srcOrd="0" destOrd="0" presId="urn:microsoft.com/office/officeart/2005/8/layout/cycle1"/>
    <dgm:cxn modelId="{48E6DBBC-0F5B-4C8C-91B6-4AEDF6EE7BF6}" srcId="{16533514-70AF-4DC0-B8E7-DA66653541AF}" destId="{C85BAB62-A5BB-4E64-A0B5-509622ACEB7B}" srcOrd="1" destOrd="0" parTransId="{776CA60C-75C7-4574-B672-41607E9FA502}" sibTransId="{2D8B866C-A076-46AB-8325-07AFED61A52E}"/>
    <dgm:cxn modelId="{71E49E12-C0FB-47C5-A290-0106575951A4}" srcId="{16533514-70AF-4DC0-B8E7-DA66653541AF}" destId="{98E30CF0-2332-47A9-B8A4-7A5BD560BEC6}" srcOrd="5" destOrd="0" parTransId="{46EC197F-A4C9-455D-BFC1-FC5933DC266C}" sibTransId="{893021E6-018F-4265-8AAD-F456E700D89B}"/>
    <dgm:cxn modelId="{D5CA2F27-CF37-4384-9841-E90CC473B274}" type="presOf" srcId="{8203F61D-66F4-4E17-9054-139384498EBD}" destId="{6A41A888-F01D-49CD-B165-D6EA2FFC391A}" srcOrd="0" destOrd="0" presId="urn:microsoft.com/office/officeart/2005/8/layout/cycle1"/>
    <dgm:cxn modelId="{087C145A-ECEE-491B-B9DC-A5AAE25A6895}" type="presOf" srcId="{893021E6-018F-4265-8AAD-F456E700D89B}" destId="{B67699B5-A8D7-4B7E-82DB-000304B5631C}" srcOrd="0" destOrd="0" presId="urn:microsoft.com/office/officeart/2005/8/layout/cycle1"/>
    <dgm:cxn modelId="{A71EE989-AA3A-44BF-B494-F5168D6A402C}" type="presOf" srcId="{132ED9C7-10F0-4929-964B-E1265B33E496}" destId="{CCA86F57-35CA-44B1-8F9D-EDC7E2E9D964}" srcOrd="0" destOrd="0" presId="urn:microsoft.com/office/officeart/2005/8/layout/cycle1"/>
    <dgm:cxn modelId="{72A581C6-A1E4-4784-84C7-794D3673C909}" type="presOf" srcId="{0C8346DD-37E5-49C3-95E1-C47623851F66}" destId="{8FC7549F-5DEE-43BD-8E01-38ADD2E68ED0}" srcOrd="0" destOrd="0" presId="urn:microsoft.com/office/officeart/2005/8/layout/cycle1"/>
    <dgm:cxn modelId="{916DEF15-2350-47FD-AE4A-0475EFBB16CB}" srcId="{16533514-70AF-4DC0-B8E7-DA66653541AF}" destId="{8203F61D-66F4-4E17-9054-139384498EBD}" srcOrd="4" destOrd="0" parTransId="{7FEE92D6-AF4E-4223-9A53-C7128A1F2D01}" sibTransId="{132ED9C7-10F0-4929-964B-E1265B33E496}"/>
    <dgm:cxn modelId="{9E38AF3B-E59A-482A-BD80-DB5E266CC351}" type="presParOf" srcId="{1BB59542-1B74-4029-A839-750736F9B359}" destId="{2AF6A621-1DE5-4699-8320-ECDAA2D967EB}" srcOrd="0" destOrd="0" presId="urn:microsoft.com/office/officeart/2005/8/layout/cycle1"/>
    <dgm:cxn modelId="{B0EBC090-C583-4BCB-91BA-8012D7F9EB1C}" type="presParOf" srcId="{1BB59542-1B74-4029-A839-750736F9B359}" destId="{8B98FDD4-0F90-4AEE-9CAB-FCC7ECE84856}" srcOrd="1" destOrd="0" presId="urn:microsoft.com/office/officeart/2005/8/layout/cycle1"/>
    <dgm:cxn modelId="{D0E50844-8A9A-4E40-995E-26C6B7120610}" type="presParOf" srcId="{1BB59542-1B74-4029-A839-750736F9B359}" destId="{8FC7549F-5DEE-43BD-8E01-38ADD2E68ED0}" srcOrd="2" destOrd="0" presId="urn:microsoft.com/office/officeart/2005/8/layout/cycle1"/>
    <dgm:cxn modelId="{96B89DCB-E8D7-405A-B762-563861B0FEF2}" type="presParOf" srcId="{1BB59542-1B74-4029-A839-750736F9B359}" destId="{70E6E5E9-86AA-4FB9-92C8-B0DE35A98159}" srcOrd="3" destOrd="0" presId="urn:microsoft.com/office/officeart/2005/8/layout/cycle1"/>
    <dgm:cxn modelId="{74515304-909B-4AFE-940D-D632637C1AA3}" type="presParOf" srcId="{1BB59542-1B74-4029-A839-750736F9B359}" destId="{34530021-F2FA-4C01-874D-46D505BD8CB5}" srcOrd="4" destOrd="0" presId="urn:microsoft.com/office/officeart/2005/8/layout/cycle1"/>
    <dgm:cxn modelId="{835F79CE-1547-48BE-8F60-44CC2F9342FD}" type="presParOf" srcId="{1BB59542-1B74-4029-A839-750736F9B359}" destId="{8625A04D-72C1-4D11-A15D-0351483A2B62}" srcOrd="5" destOrd="0" presId="urn:microsoft.com/office/officeart/2005/8/layout/cycle1"/>
    <dgm:cxn modelId="{0D56A2C6-40FB-4A3A-9AC2-068F8BC0331D}" type="presParOf" srcId="{1BB59542-1B74-4029-A839-750736F9B359}" destId="{918F4FD5-CE0F-4E01-89EC-FF55B7AF6F91}" srcOrd="6" destOrd="0" presId="urn:microsoft.com/office/officeart/2005/8/layout/cycle1"/>
    <dgm:cxn modelId="{223019FA-8A89-46ED-AE90-702A96BFE5DD}" type="presParOf" srcId="{1BB59542-1B74-4029-A839-750736F9B359}" destId="{D350F12E-E425-47CB-88A0-AA44930F49F6}" srcOrd="7" destOrd="0" presId="urn:microsoft.com/office/officeart/2005/8/layout/cycle1"/>
    <dgm:cxn modelId="{59F8448B-574E-4837-8BA1-0C41FF218CB1}" type="presParOf" srcId="{1BB59542-1B74-4029-A839-750736F9B359}" destId="{E04DF7E8-6E9D-4C18-8E1E-CACD33C1DEC1}" srcOrd="8" destOrd="0" presId="urn:microsoft.com/office/officeart/2005/8/layout/cycle1"/>
    <dgm:cxn modelId="{559911AF-B72A-4BDC-A7F5-75DAF1F99787}" type="presParOf" srcId="{1BB59542-1B74-4029-A839-750736F9B359}" destId="{F1B61FBD-7BDA-437A-8F3B-4523DFE43528}" srcOrd="9" destOrd="0" presId="urn:microsoft.com/office/officeart/2005/8/layout/cycle1"/>
    <dgm:cxn modelId="{ECDBA892-D974-4237-9E6E-1FE2BAAECE38}" type="presParOf" srcId="{1BB59542-1B74-4029-A839-750736F9B359}" destId="{EF396634-9A31-42FC-8931-632E99025054}" srcOrd="10" destOrd="0" presId="urn:microsoft.com/office/officeart/2005/8/layout/cycle1"/>
    <dgm:cxn modelId="{BC08FB23-77CC-4993-94E0-E6BE5B4C05DB}" type="presParOf" srcId="{1BB59542-1B74-4029-A839-750736F9B359}" destId="{3A1C6BA1-767F-4E7A-B4EC-3E6DEB736638}" srcOrd="11" destOrd="0" presId="urn:microsoft.com/office/officeart/2005/8/layout/cycle1"/>
    <dgm:cxn modelId="{D9599F26-C9D7-4FDB-8346-3E1304169681}" type="presParOf" srcId="{1BB59542-1B74-4029-A839-750736F9B359}" destId="{8AE481BE-3396-4B57-96C9-F77922D18A2B}" srcOrd="12" destOrd="0" presId="urn:microsoft.com/office/officeart/2005/8/layout/cycle1"/>
    <dgm:cxn modelId="{96024B0A-5582-433D-8F53-EFE4F9078CAE}" type="presParOf" srcId="{1BB59542-1B74-4029-A839-750736F9B359}" destId="{6A41A888-F01D-49CD-B165-D6EA2FFC391A}" srcOrd="13" destOrd="0" presId="urn:microsoft.com/office/officeart/2005/8/layout/cycle1"/>
    <dgm:cxn modelId="{E32B36E6-7718-4EAE-A10A-4C3C49085997}" type="presParOf" srcId="{1BB59542-1B74-4029-A839-750736F9B359}" destId="{CCA86F57-35CA-44B1-8F9D-EDC7E2E9D964}" srcOrd="14" destOrd="0" presId="urn:microsoft.com/office/officeart/2005/8/layout/cycle1"/>
    <dgm:cxn modelId="{0DEAC904-F007-4290-8C35-81B6F30CA1CC}" type="presParOf" srcId="{1BB59542-1B74-4029-A839-750736F9B359}" destId="{D03374A1-5437-444D-84BF-58083346787C}" srcOrd="15" destOrd="0" presId="urn:microsoft.com/office/officeart/2005/8/layout/cycle1"/>
    <dgm:cxn modelId="{169C05A7-646C-4E57-BF19-B048ED3993D4}" type="presParOf" srcId="{1BB59542-1B74-4029-A839-750736F9B359}" destId="{642F08CA-C238-4EC6-800E-F25B991FEA4C}" srcOrd="16" destOrd="0" presId="urn:microsoft.com/office/officeart/2005/8/layout/cycle1"/>
    <dgm:cxn modelId="{3CE3C8F0-17AF-4B6B-BB12-EEA558C8ED61}" type="presParOf" srcId="{1BB59542-1B74-4029-A839-750736F9B359}" destId="{B67699B5-A8D7-4B7E-82DB-000304B5631C}" srcOrd="17"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D57A8B-7E55-4669-8CDC-150778351900}">
      <dsp:nvSpPr>
        <dsp:cNvPr id="0" name=""/>
        <dsp:cNvSpPr/>
      </dsp:nvSpPr>
      <dsp:spPr>
        <a:xfrm>
          <a:off x="2219046" y="0"/>
          <a:ext cx="1754595" cy="1122125"/>
        </a:xfrm>
        <a:prstGeom prst="trapezoid">
          <a:avLst>
            <a:gd name="adj" fmla="val 78182"/>
          </a:avLst>
        </a:prstGeom>
        <a:solidFill>
          <a:srgbClr val="9933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44000" numCol="1" spcCol="1270" anchor="b" anchorCtr="0">
          <a:noAutofit/>
        </a:bodyPr>
        <a:lstStyle/>
        <a:p>
          <a:pPr lvl="0" algn="ctr" defTabSz="622300">
            <a:lnSpc>
              <a:spcPct val="90000"/>
            </a:lnSpc>
            <a:spcBef>
              <a:spcPct val="0"/>
            </a:spcBef>
            <a:spcAft>
              <a:spcPct val="35000"/>
            </a:spcAft>
          </a:pPr>
          <a:r>
            <a:rPr lang="de-DE" sz="1400" b="1" kern="1200" dirty="0" err="1" smtClean="0"/>
            <a:t>Indicators</a:t>
          </a:r>
          <a:endParaRPr lang="de-DE" sz="1400" b="1" kern="1200" dirty="0" smtClean="0"/>
        </a:p>
      </dsp:txBody>
      <dsp:txXfrm>
        <a:off x="2219046" y="0"/>
        <a:ext cx="1754595" cy="1122125"/>
      </dsp:txXfrm>
    </dsp:sp>
    <dsp:sp modelId="{9DE1A0DA-4EB0-4E75-B63D-02F2635AC8C1}">
      <dsp:nvSpPr>
        <dsp:cNvPr id="0" name=""/>
        <dsp:cNvSpPr/>
      </dsp:nvSpPr>
      <dsp:spPr>
        <a:xfrm>
          <a:off x="1341748" y="1122125"/>
          <a:ext cx="3509191" cy="1122125"/>
        </a:xfrm>
        <a:prstGeom prst="trapezoid">
          <a:avLst>
            <a:gd name="adj" fmla="val 78182"/>
          </a:avLst>
        </a:prstGeom>
        <a:solidFill>
          <a:srgbClr val="FF9933"/>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DE" sz="1400" b="1" kern="1200" dirty="0" smtClean="0"/>
            <a:t>Accounting </a:t>
          </a:r>
          <a:r>
            <a:rPr lang="de-DE" sz="1400" b="1" kern="1200" dirty="0" err="1" smtClean="0"/>
            <a:t>systems</a:t>
          </a:r>
          <a:r>
            <a:rPr lang="de-DE" sz="1400" b="1" kern="1200" dirty="0" smtClean="0"/>
            <a:t/>
          </a:r>
          <a:br>
            <a:rPr lang="de-DE" sz="1400" b="1" kern="1200" dirty="0" smtClean="0"/>
          </a:br>
          <a:r>
            <a:rPr lang="de-DE" sz="1400" b="0" kern="1200" dirty="0" smtClean="0"/>
            <a:t>(SNA; SEEA …)</a:t>
          </a:r>
          <a:endParaRPr lang="de-CH" sz="1400" b="0" kern="1200" dirty="0"/>
        </a:p>
      </dsp:txBody>
      <dsp:txXfrm>
        <a:off x="1955856" y="1122125"/>
        <a:ext cx="2280974" cy="1122125"/>
      </dsp:txXfrm>
    </dsp:sp>
    <dsp:sp modelId="{38AAFF05-01E1-4739-A53B-8735BB895087}">
      <dsp:nvSpPr>
        <dsp:cNvPr id="0" name=""/>
        <dsp:cNvSpPr/>
      </dsp:nvSpPr>
      <dsp:spPr>
        <a:xfrm>
          <a:off x="464450" y="2244250"/>
          <a:ext cx="5263787" cy="1122125"/>
        </a:xfrm>
        <a:prstGeom prst="trapezoid">
          <a:avLst>
            <a:gd name="adj" fmla="val 78182"/>
          </a:avLst>
        </a:prstGeom>
        <a:solidFill>
          <a:srgbClr val="FFCC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DE" sz="1400" b="1" kern="1200" dirty="0" smtClean="0"/>
            <a:t>Official </a:t>
          </a:r>
          <a:r>
            <a:rPr lang="de-DE" sz="1400" b="1" kern="1200" dirty="0" err="1" smtClean="0"/>
            <a:t>data</a:t>
          </a:r>
          <a:endParaRPr lang="de-CH" sz="1400" b="1" kern="1200" dirty="0"/>
        </a:p>
      </dsp:txBody>
      <dsp:txXfrm>
        <a:off x="1385613" y="2244250"/>
        <a:ext cx="3421461" cy="1122125"/>
      </dsp:txXfrm>
    </dsp:sp>
    <dsp:sp modelId="{631C2FBD-5C8C-4605-9CC6-B690D9ECA723}">
      <dsp:nvSpPr>
        <dsp:cNvPr id="0" name=""/>
        <dsp:cNvSpPr/>
      </dsp:nvSpPr>
      <dsp:spPr>
        <a:xfrm>
          <a:off x="0" y="3366375"/>
          <a:ext cx="6192688" cy="594064"/>
        </a:xfrm>
        <a:prstGeom prst="trapezoid">
          <a:avLst>
            <a:gd name="adj" fmla="val 78182"/>
          </a:avLst>
        </a:prstGeom>
        <a:solidFill>
          <a:srgbClr val="99CC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DE" sz="1400" b="1" kern="1200" dirty="0" smtClean="0"/>
            <a:t>Non-</a:t>
          </a:r>
          <a:r>
            <a:rPr lang="de-DE" sz="1400" b="1" kern="1200" dirty="0" err="1" smtClean="0"/>
            <a:t>official</a:t>
          </a:r>
          <a:r>
            <a:rPr lang="de-DE" sz="1400" b="1" kern="1200" dirty="0" smtClean="0"/>
            <a:t> </a:t>
          </a:r>
          <a:r>
            <a:rPr lang="de-DE" sz="1400" b="1" kern="1200" dirty="0" err="1" smtClean="0"/>
            <a:t>data</a:t>
          </a:r>
          <a:endParaRPr lang="de-CH" sz="1400" b="1" kern="1200" dirty="0"/>
        </a:p>
      </dsp:txBody>
      <dsp:txXfrm>
        <a:off x="1083720" y="3366375"/>
        <a:ext cx="4025247" cy="5940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8FDD4-0F90-4AEE-9CAB-FCC7ECE84856}">
      <dsp:nvSpPr>
        <dsp:cNvPr id="0" name=""/>
        <dsp:cNvSpPr/>
      </dsp:nvSpPr>
      <dsp:spPr>
        <a:xfrm>
          <a:off x="3151000" y="216026"/>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smtClean="0">
              <a:solidFill>
                <a:srgbClr val="002060"/>
              </a:solidFill>
            </a:rPr>
            <a:t>Agenda </a:t>
          </a:r>
          <a:r>
            <a:rPr lang="de-CH" sz="1400" b="1" kern="1200" dirty="0" err="1" smtClean="0">
              <a:solidFill>
                <a:srgbClr val="002060"/>
              </a:solidFill>
            </a:rPr>
            <a:t>setting</a:t>
          </a:r>
          <a:endParaRPr lang="de-DE" sz="1400" b="1" kern="1200" dirty="0">
            <a:solidFill>
              <a:srgbClr val="002060"/>
            </a:solidFill>
          </a:endParaRPr>
        </a:p>
      </dsp:txBody>
      <dsp:txXfrm>
        <a:off x="3151000" y="216026"/>
        <a:ext cx="1648855" cy="419241"/>
      </dsp:txXfrm>
    </dsp:sp>
    <dsp:sp modelId="{8FC7549F-5DEE-43BD-8E01-38ADD2E68ED0}">
      <dsp:nvSpPr>
        <dsp:cNvPr id="0" name=""/>
        <dsp:cNvSpPr/>
      </dsp:nvSpPr>
      <dsp:spPr>
        <a:xfrm>
          <a:off x="1017708" y="1708"/>
          <a:ext cx="4060582" cy="4060582"/>
        </a:xfrm>
        <a:prstGeom prst="circularArrow">
          <a:avLst>
            <a:gd name="adj1" fmla="val 3988"/>
            <a:gd name="adj2" fmla="val 250168"/>
            <a:gd name="adj3" fmla="val 20960494"/>
            <a:gd name="adj4" fmla="val 18668874"/>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4530021-F2FA-4C01-874D-46D505BD8CB5}">
      <dsp:nvSpPr>
        <dsp:cNvPr id="0" name=""/>
        <dsp:cNvSpPr/>
      </dsp:nvSpPr>
      <dsp:spPr>
        <a:xfrm>
          <a:off x="4078428" y="1822379"/>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smtClean="0">
              <a:solidFill>
                <a:srgbClr val="002060"/>
              </a:solidFill>
            </a:rPr>
            <a:t>Research &amp; </a:t>
          </a:r>
          <a:r>
            <a:rPr lang="de-CH" sz="1400" b="1" kern="1200" dirty="0" err="1" smtClean="0">
              <a:solidFill>
                <a:srgbClr val="002060"/>
              </a:solidFill>
            </a:rPr>
            <a:t>negotiation</a:t>
          </a:r>
          <a:endParaRPr lang="de-DE" sz="1400" b="1" kern="1200" dirty="0">
            <a:solidFill>
              <a:srgbClr val="002060"/>
            </a:solidFill>
          </a:endParaRPr>
        </a:p>
      </dsp:txBody>
      <dsp:txXfrm>
        <a:off x="4078428" y="1822379"/>
        <a:ext cx="1648855" cy="419241"/>
      </dsp:txXfrm>
    </dsp:sp>
    <dsp:sp modelId="{8625A04D-72C1-4D11-A15D-0351483A2B62}">
      <dsp:nvSpPr>
        <dsp:cNvPr id="0" name=""/>
        <dsp:cNvSpPr/>
      </dsp:nvSpPr>
      <dsp:spPr>
        <a:xfrm>
          <a:off x="1017708" y="1708"/>
          <a:ext cx="4060582" cy="4060582"/>
        </a:xfrm>
        <a:prstGeom prst="circularArrow">
          <a:avLst>
            <a:gd name="adj1" fmla="val 3988"/>
            <a:gd name="adj2" fmla="val 250168"/>
            <a:gd name="adj3" fmla="val 2680958"/>
            <a:gd name="adj4" fmla="val 389338"/>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350F12E-E425-47CB-88A0-AA44930F49F6}">
      <dsp:nvSpPr>
        <dsp:cNvPr id="0" name=""/>
        <dsp:cNvSpPr/>
      </dsp:nvSpPr>
      <dsp:spPr>
        <a:xfrm>
          <a:off x="3151000" y="3428731"/>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err="1" smtClean="0">
              <a:solidFill>
                <a:srgbClr val="002060"/>
              </a:solidFill>
            </a:rPr>
            <a:t>Decision</a:t>
          </a:r>
          <a:endParaRPr lang="de-DE" sz="1400" b="1" kern="1200" dirty="0">
            <a:solidFill>
              <a:srgbClr val="002060"/>
            </a:solidFill>
          </a:endParaRPr>
        </a:p>
      </dsp:txBody>
      <dsp:txXfrm>
        <a:off x="3151000" y="3428731"/>
        <a:ext cx="1648855" cy="419241"/>
      </dsp:txXfrm>
    </dsp:sp>
    <dsp:sp modelId="{E04DF7E8-6E9D-4C18-8E1E-CACD33C1DEC1}">
      <dsp:nvSpPr>
        <dsp:cNvPr id="0" name=""/>
        <dsp:cNvSpPr/>
      </dsp:nvSpPr>
      <dsp:spPr>
        <a:xfrm>
          <a:off x="1017708" y="1708"/>
          <a:ext cx="4060582" cy="4060582"/>
        </a:xfrm>
        <a:prstGeom prst="circularArrow">
          <a:avLst>
            <a:gd name="adj1" fmla="val 3988"/>
            <a:gd name="adj2" fmla="val 250168"/>
            <a:gd name="adj3" fmla="val 5854970"/>
            <a:gd name="adj4" fmla="val 4694862"/>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EF396634-9A31-42FC-8931-632E99025054}">
      <dsp:nvSpPr>
        <dsp:cNvPr id="0" name=""/>
        <dsp:cNvSpPr/>
      </dsp:nvSpPr>
      <dsp:spPr>
        <a:xfrm>
          <a:off x="1296144" y="3428731"/>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smtClean="0">
              <a:solidFill>
                <a:srgbClr val="002060"/>
              </a:solidFill>
            </a:rPr>
            <a:t>Implementation</a:t>
          </a:r>
          <a:endParaRPr lang="de-DE" sz="1400" b="1" kern="1200" dirty="0">
            <a:solidFill>
              <a:srgbClr val="002060"/>
            </a:solidFill>
          </a:endParaRPr>
        </a:p>
      </dsp:txBody>
      <dsp:txXfrm>
        <a:off x="1296144" y="3428731"/>
        <a:ext cx="1648855" cy="419241"/>
      </dsp:txXfrm>
    </dsp:sp>
    <dsp:sp modelId="{3A1C6BA1-767F-4E7A-B4EC-3E6DEB736638}">
      <dsp:nvSpPr>
        <dsp:cNvPr id="0" name=""/>
        <dsp:cNvSpPr/>
      </dsp:nvSpPr>
      <dsp:spPr>
        <a:xfrm>
          <a:off x="1017708" y="1708"/>
          <a:ext cx="4060582" cy="4060582"/>
        </a:xfrm>
        <a:prstGeom prst="circularArrow">
          <a:avLst>
            <a:gd name="adj1" fmla="val 3988"/>
            <a:gd name="adj2" fmla="val 250168"/>
            <a:gd name="adj3" fmla="val 10160494"/>
            <a:gd name="adj4" fmla="val 7868874"/>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A41A888-F01D-49CD-B165-D6EA2FFC391A}">
      <dsp:nvSpPr>
        <dsp:cNvPr id="0" name=""/>
        <dsp:cNvSpPr/>
      </dsp:nvSpPr>
      <dsp:spPr>
        <a:xfrm>
          <a:off x="368715" y="1822379"/>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err="1" smtClean="0">
              <a:solidFill>
                <a:srgbClr val="FF0000"/>
              </a:solidFill>
            </a:rPr>
            <a:t>Policy</a:t>
          </a:r>
          <a:r>
            <a:rPr lang="de-CH" sz="1400" b="1" kern="1200" dirty="0" smtClean="0">
              <a:solidFill>
                <a:srgbClr val="FF0000"/>
              </a:solidFill>
            </a:rPr>
            <a:t> </a:t>
          </a:r>
          <a:r>
            <a:rPr lang="de-CH" sz="1400" b="1" kern="1200" dirty="0" err="1" smtClean="0">
              <a:solidFill>
                <a:srgbClr val="FF0000"/>
              </a:solidFill>
            </a:rPr>
            <a:t>monitoring</a:t>
          </a:r>
          <a:endParaRPr lang="de-DE" sz="1400" b="1" kern="1200" dirty="0">
            <a:solidFill>
              <a:srgbClr val="FF0000"/>
            </a:solidFill>
          </a:endParaRPr>
        </a:p>
      </dsp:txBody>
      <dsp:txXfrm>
        <a:off x="368715" y="1822379"/>
        <a:ext cx="1648855" cy="419241"/>
      </dsp:txXfrm>
    </dsp:sp>
    <dsp:sp modelId="{CCA86F57-35CA-44B1-8F9D-EDC7E2E9D964}">
      <dsp:nvSpPr>
        <dsp:cNvPr id="0" name=""/>
        <dsp:cNvSpPr/>
      </dsp:nvSpPr>
      <dsp:spPr>
        <a:xfrm>
          <a:off x="1017708" y="1708"/>
          <a:ext cx="4060582" cy="4060582"/>
        </a:xfrm>
        <a:prstGeom prst="circularArrow">
          <a:avLst>
            <a:gd name="adj1" fmla="val 3988"/>
            <a:gd name="adj2" fmla="val 250168"/>
            <a:gd name="adj3" fmla="val 13480958"/>
            <a:gd name="adj4" fmla="val 11189338"/>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42F08CA-C238-4EC6-800E-F25B991FEA4C}">
      <dsp:nvSpPr>
        <dsp:cNvPr id="0" name=""/>
        <dsp:cNvSpPr/>
      </dsp:nvSpPr>
      <dsp:spPr>
        <a:xfrm>
          <a:off x="1296144" y="216026"/>
          <a:ext cx="1648855" cy="419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de-CH" sz="1400" b="1" kern="1200" dirty="0" err="1" smtClean="0">
              <a:solidFill>
                <a:srgbClr val="002060"/>
              </a:solidFill>
            </a:rPr>
            <a:t>Reformulation</a:t>
          </a:r>
          <a:endParaRPr lang="de-DE" sz="1400" b="1" kern="1200" dirty="0">
            <a:solidFill>
              <a:srgbClr val="002060"/>
            </a:solidFill>
          </a:endParaRPr>
        </a:p>
      </dsp:txBody>
      <dsp:txXfrm>
        <a:off x="1296144" y="216026"/>
        <a:ext cx="1648855" cy="419241"/>
      </dsp:txXfrm>
    </dsp:sp>
    <dsp:sp modelId="{B67699B5-A8D7-4B7E-82DB-000304B5631C}">
      <dsp:nvSpPr>
        <dsp:cNvPr id="0" name=""/>
        <dsp:cNvSpPr/>
      </dsp:nvSpPr>
      <dsp:spPr>
        <a:xfrm>
          <a:off x="1017708" y="1708"/>
          <a:ext cx="4060582" cy="4060582"/>
        </a:xfrm>
        <a:prstGeom prst="circularArrow">
          <a:avLst>
            <a:gd name="adj1" fmla="val 3988"/>
            <a:gd name="adj2" fmla="val 250168"/>
            <a:gd name="adj3" fmla="val 16654970"/>
            <a:gd name="adj4" fmla="val 15494862"/>
            <a:gd name="adj5" fmla="val 4653"/>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1"/>
            <a:ext cx="2911996" cy="493312"/>
          </a:xfrm>
          <a:prstGeom prst="rect">
            <a:avLst/>
          </a:prstGeom>
          <a:noFill/>
          <a:ln w="9525">
            <a:noFill/>
            <a:miter lim="800000"/>
            <a:headEnd/>
            <a:tailEnd/>
          </a:ln>
          <a:effectLst/>
        </p:spPr>
        <p:txBody>
          <a:bodyPr vert="horz" wrap="square" lIns="90606" tIns="45303" rIns="90606" bIns="45303" numCol="1" anchor="t"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7891" name="Rectangle 3"/>
          <p:cNvSpPr>
            <a:spLocks noGrp="1" noChangeArrowheads="1"/>
          </p:cNvSpPr>
          <p:nvPr>
            <p:ph type="dt" sz="quarter" idx="1"/>
          </p:nvPr>
        </p:nvSpPr>
        <p:spPr bwMode="auto">
          <a:xfrm>
            <a:off x="3804736" y="1"/>
            <a:ext cx="2911996" cy="493312"/>
          </a:xfrm>
          <a:prstGeom prst="rect">
            <a:avLst/>
          </a:prstGeom>
          <a:noFill/>
          <a:ln w="9525">
            <a:noFill/>
            <a:miter lim="800000"/>
            <a:headEnd/>
            <a:tailEnd/>
          </a:ln>
          <a:effectLst/>
        </p:spPr>
        <p:txBody>
          <a:bodyPr vert="horz" wrap="square" lIns="90606" tIns="45303" rIns="90606" bIns="45303" numCol="1" anchor="t" anchorCtr="0" compatLnSpc="1">
            <a:prstTxWarp prst="textNoShape">
              <a:avLst/>
            </a:prstTxWarp>
          </a:bodyPr>
          <a:lstStyle>
            <a:lvl1pPr algn="r">
              <a:defRPr sz="1200" b="0">
                <a:solidFill>
                  <a:schemeClr val="tx1"/>
                </a:solidFill>
                <a:latin typeface="Arial" charset="0"/>
              </a:defRPr>
            </a:lvl1pPr>
          </a:lstStyle>
          <a:p>
            <a:pPr>
              <a:defRPr/>
            </a:pPr>
            <a:endParaRPr lang="en-GB"/>
          </a:p>
        </p:txBody>
      </p:sp>
      <p:sp>
        <p:nvSpPr>
          <p:cNvPr id="37892" name="Rectangle 4"/>
          <p:cNvSpPr>
            <a:spLocks noGrp="1" noChangeArrowheads="1"/>
          </p:cNvSpPr>
          <p:nvPr>
            <p:ph type="ftr" sz="quarter" idx="2"/>
          </p:nvPr>
        </p:nvSpPr>
        <p:spPr bwMode="auto">
          <a:xfrm>
            <a:off x="0" y="9360313"/>
            <a:ext cx="2911996" cy="493311"/>
          </a:xfrm>
          <a:prstGeom prst="rect">
            <a:avLst/>
          </a:prstGeom>
          <a:noFill/>
          <a:ln w="9525">
            <a:noFill/>
            <a:miter lim="800000"/>
            <a:headEnd/>
            <a:tailEnd/>
          </a:ln>
          <a:effectLst/>
        </p:spPr>
        <p:txBody>
          <a:bodyPr vert="horz" wrap="square" lIns="90606" tIns="45303" rIns="90606" bIns="45303" numCol="1" anchor="b"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7893" name="Rectangle 5"/>
          <p:cNvSpPr>
            <a:spLocks noGrp="1" noChangeArrowheads="1"/>
          </p:cNvSpPr>
          <p:nvPr>
            <p:ph type="sldNum" sz="quarter" idx="3"/>
          </p:nvPr>
        </p:nvSpPr>
        <p:spPr bwMode="auto">
          <a:xfrm>
            <a:off x="3804736" y="9360313"/>
            <a:ext cx="2911996" cy="493311"/>
          </a:xfrm>
          <a:prstGeom prst="rect">
            <a:avLst/>
          </a:prstGeom>
          <a:noFill/>
          <a:ln w="9525">
            <a:noFill/>
            <a:miter lim="800000"/>
            <a:headEnd/>
            <a:tailEnd/>
          </a:ln>
          <a:effectLst/>
        </p:spPr>
        <p:txBody>
          <a:bodyPr vert="horz" wrap="square" lIns="90606" tIns="45303" rIns="90606" bIns="45303" numCol="1" anchor="b" anchorCtr="0" compatLnSpc="1">
            <a:prstTxWarp prst="textNoShape">
              <a:avLst/>
            </a:prstTxWarp>
          </a:bodyPr>
          <a:lstStyle>
            <a:lvl1pPr algn="r">
              <a:defRPr sz="1200" b="0">
                <a:solidFill>
                  <a:schemeClr val="tx1"/>
                </a:solidFill>
                <a:latin typeface="Arial" charset="0"/>
              </a:defRPr>
            </a:lvl1pPr>
          </a:lstStyle>
          <a:p>
            <a:pPr>
              <a:defRPr/>
            </a:pPr>
            <a:fld id="{5EC7A9CE-B5D3-4830-AA57-DD8049CE9F26}" type="slidenum">
              <a:rPr lang="en-GB"/>
              <a:pPr>
                <a:defRPr/>
              </a:pPr>
              <a:t>‹#›</a:t>
            </a:fld>
            <a:endParaRPr lang="en-GB"/>
          </a:p>
        </p:txBody>
      </p:sp>
    </p:spTree>
    <p:extLst>
      <p:ext uri="{BB962C8B-B14F-4D97-AF65-F5344CB8AC3E}">
        <p14:creationId xmlns:p14="http://schemas.microsoft.com/office/powerpoint/2010/main" val="1500096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1"/>
            <a:ext cx="2911996" cy="493312"/>
          </a:xfrm>
          <a:prstGeom prst="rect">
            <a:avLst/>
          </a:prstGeom>
          <a:noFill/>
          <a:ln w="9525">
            <a:noFill/>
            <a:miter lim="800000"/>
            <a:headEnd/>
            <a:tailEnd/>
          </a:ln>
          <a:effectLst/>
        </p:spPr>
        <p:txBody>
          <a:bodyPr vert="horz" wrap="square" lIns="90606" tIns="45303" rIns="90606" bIns="45303" numCol="1" anchor="t"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6867" name="Rectangle 3"/>
          <p:cNvSpPr>
            <a:spLocks noGrp="1" noChangeArrowheads="1"/>
          </p:cNvSpPr>
          <p:nvPr>
            <p:ph type="dt" idx="1"/>
          </p:nvPr>
        </p:nvSpPr>
        <p:spPr bwMode="auto">
          <a:xfrm>
            <a:off x="3804736" y="1"/>
            <a:ext cx="2911996" cy="493312"/>
          </a:xfrm>
          <a:prstGeom prst="rect">
            <a:avLst/>
          </a:prstGeom>
          <a:noFill/>
          <a:ln w="9525">
            <a:noFill/>
            <a:miter lim="800000"/>
            <a:headEnd/>
            <a:tailEnd/>
          </a:ln>
          <a:effectLst/>
        </p:spPr>
        <p:txBody>
          <a:bodyPr vert="horz" wrap="square" lIns="90606" tIns="45303" rIns="90606" bIns="45303" numCol="1" anchor="t" anchorCtr="0" compatLnSpc="1">
            <a:prstTxWarp prst="textNoShape">
              <a:avLst/>
            </a:prstTxWarp>
          </a:bodyPr>
          <a:lstStyle>
            <a:lvl1pPr algn="r">
              <a:defRPr sz="1200" b="0">
                <a:solidFill>
                  <a:schemeClr val="tx1"/>
                </a:solidFill>
                <a:latin typeface="Arial" charset="0"/>
              </a:defRPr>
            </a:lvl1pPr>
          </a:lstStyle>
          <a:p>
            <a:pPr>
              <a:defRPr/>
            </a:pPr>
            <a:endParaRPr lang="en-GB"/>
          </a:p>
        </p:txBody>
      </p:sp>
      <p:sp>
        <p:nvSpPr>
          <p:cNvPr id="8196" name="Rectangle 4"/>
          <p:cNvSpPr>
            <a:spLocks noGrp="1" noRot="1" noChangeAspect="1" noChangeArrowheads="1" noTextEdit="1"/>
          </p:cNvSpPr>
          <p:nvPr>
            <p:ph type="sldImg" idx="2"/>
          </p:nvPr>
        </p:nvSpPr>
        <p:spPr bwMode="auto">
          <a:xfrm>
            <a:off x="896938" y="739775"/>
            <a:ext cx="4926012" cy="36957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71517" y="4680945"/>
            <a:ext cx="5375267" cy="4435076"/>
          </a:xfrm>
          <a:prstGeom prst="rect">
            <a:avLst/>
          </a:prstGeom>
          <a:noFill/>
          <a:ln w="9525">
            <a:noFill/>
            <a:miter lim="800000"/>
            <a:headEnd/>
            <a:tailEnd/>
          </a:ln>
          <a:effectLst/>
        </p:spPr>
        <p:txBody>
          <a:bodyPr vert="horz" wrap="square" lIns="90606" tIns="45303" rIns="90606" bIns="45303"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6870" name="Rectangle 6"/>
          <p:cNvSpPr>
            <a:spLocks noGrp="1" noChangeArrowheads="1"/>
          </p:cNvSpPr>
          <p:nvPr>
            <p:ph type="ftr" sz="quarter" idx="4"/>
          </p:nvPr>
        </p:nvSpPr>
        <p:spPr bwMode="auto">
          <a:xfrm>
            <a:off x="0" y="9360313"/>
            <a:ext cx="2911996" cy="493311"/>
          </a:xfrm>
          <a:prstGeom prst="rect">
            <a:avLst/>
          </a:prstGeom>
          <a:noFill/>
          <a:ln w="9525">
            <a:noFill/>
            <a:miter lim="800000"/>
            <a:headEnd/>
            <a:tailEnd/>
          </a:ln>
          <a:effectLst/>
        </p:spPr>
        <p:txBody>
          <a:bodyPr vert="horz" wrap="square" lIns="90606" tIns="45303" rIns="90606" bIns="45303" numCol="1" anchor="b" anchorCtr="0" compatLnSpc="1">
            <a:prstTxWarp prst="textNoShape">
              <a:avLst/>
            </a:prstTxWarp>
          </a:bodyPr>
          <a:lstStyle>
            <a:lvl1pPr>
              <a:defRPr sz="1200" b="0">
                <a:solidFill>
                  <a:schemeClr val="tx1"/>
                </a:solidFill>
                <a:latin typeface="Arial" charset="0"/>
              </a:defRPr>
            </a:lvl1pPr>
          </a:lstStyle>
          <a:p>
            <a:pPr>
              <a:defRPr/>
            </a:pPr>
            <a:endParaRPr lang="en-GB"/>
          </a:p>
        </p:txBody>
      </p:sp>
      <p:sp>
        <p:nvSpPr>
          <p:cNvPr id="36871" name="Rectangle 7"/>
          <p:cNvSpPr>
            <a:spLocks noGrp="1" noChangeArrowheads="1"/>
          </p:cNvSpPr>
          <p:nvPr>
            <p:ph type="sldNum" sz="quarter" idx="5"/>
          </p:nvPr>
        </p:nvSpPr>
        <p:spPr bwMode="auto">
          <a:xfrm>
            <a:off x="3804736" y="9360313"/>
            <a:ext cx="2911996" cy="493311"/>
          </a:xfrm>
          <a:prstGeom prst="rect">
            <a:avLst/>
          </a:prstGeom>
          <a:noFill/>
          <a:ln w="9525">
            <a:noFill/>
            <a:miter lim="800000"/>
            <a:headEnd/>
            <a:tailEnd/>
          </a:ln>
          <a:effectLst/>
        </p:spPr>
        <p:txBody>
          <a:bodyPr vert="horz" wrap="square" lIns="90606" tIns="45303" rIns="90606" bIns="45303" numCol="1" anchor="b" anchorCtr="0" compatLnSpc="1">
            <a:prstTxWarp prst="textNoShape">
              <a:avLst/>
            </a:prstTxWarp>
          </a:bodyPr>
          <a:lstStyle>
            <a:lvl1pPr algn="r">
              <a:defRPr sz="1200" b="0">
                <a:solidFill>
                  <a:schemeClr val="tx1"/>
                </a:solidFill>
                <a:latin typeface="Arial" charset="0"/>
              </a:defRPr>
            </a:lvl1pPr>
          </a:lstStyle>
          <a:p>
            <a:pPr>
              <a:defRPr/>
            </a:pPr>
            <a:fld id="{36441B25-C4D1-47DB-817D-B9C4FC5392FB}" type="slidenum">
              <a:rPr lang="en-GB"/>
              <a:pPr>
                <a:defRPr/>
              </a:pPr>
              <a:t>‹#›</a:t>
            </a:fld>
            <a:endParaRPr lang="en-GB"/>
          </a:p>
        </p:txBody>
      </p:sp>
    </p:spTree>
    <p:extLst>
      <p:ext uri="{BB962C8B-B14F-4D97-AF65-F5344CB8AC3E}">
        <p14:creationId xmlns:p14="http://schemas.microsoft.com/office/powerpoint/2010/main" val="8074065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2</a:t>
            </a:fld>
            <a:endParaRPr lang="en-GB"/>
          </a:p>
        </p:txBody>
      </p:sp>
    </p:spTree>
    <p:extLst>
      <p:ext uri="{BB962C8B-B14F-4D97-AF65-F5344CB8AC3E}">
        <p14:creationId xmlns:p14="http://schemas.microsoft.com/office/powerpoint/2010/main" val="1407608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3</a:t>
            </a:fld>
            <a:endParaRPr lang="en-GB"/>
          </a:p>
        </p:txBody>
      </p:sp>
    </p:spTree>
    <p:extLst>
      <p:ext uri="{BB962C8B-B14F-4D97-AF65-F5344CB8AC3E}">
        <p14:creationId xmlns:p14="http://schemas.microsoft.com/office/powerpoint/2010/main" val="1620193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5</a:t>
            </a:fld>
            <a:endParaRPr lang="en-GB"/>
          </a:p>
        </p:txBody>
      </p:sp>
    </p:spTree>
    <p:extLst>
      <p:ext uri="{BB962C8B-B14F-4D97-AF65-F5344CB8AC3E}">
        <p14:creationId xmlns:p14="http://schemas.microsoft.com/office/powerpoint/2010/main" val="780312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de-DE" dirty="0" smtClean="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8</a:t>
            </a:fld>
            <a:endParaRPr lang="en-GB"/>
          </a:p>
        </p:txBody>
      </p:sp>
    </p:spTree>
    <p:extLst>
      <p:ext uri="{BB962C8B-B14F-4D97-AF65-F5344CB8AC3E}">
        <p14:creationId xmlns:p14="http://schemas.microsoft.com/office/powerpoint/2010/main" val="2723303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9</a:t>
            </a:fld>
            <a:endParaRPr lang="en-GB"/>
          </a:p>
        </p:txBody>
      </p:sp>
    </p:spTree>
    <p:extLst>
      <p:ext uri="{BB962C8B-B14F-4D97-AF65-F5344CB8AC3E}">
        <p14:creationId xmlns:p14="http://schemas.microsoft.com/office/powerpoint/2010/main" val="3754338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noProof="0" dirty="0" smtClean="0"/>
              <a:t>This slide is taken from Martine Durand’s intervention in the panel discussion at the DGINS.</a:t>
            </a:r>
          </a:p>
          <a:p>
            <a:endParaRPr lang="en-GB" baseline="0" noProof="0" dirty="0" smtClean="0"/>
          </a:p>
          <a:p>
            <a:pPr defTabSz="924093">
              <a:defRPr/>
            </a:pPr>
            <a:r>
              <a:rPr lang="en-GB" baseline="0" noProof="0" dirty="0" smtClean="0"/>
              <a:t>It is an enhanced version of the pyramid of representing the Infrastructure of statistical information in the European Statistical Programme 2013-17 and basically </a:t>
            </a:r>
            <a:r>
              <a:rPr lang="en-GB" noProof="0" dirty="0" smtClean="0"/>
              <a:t>summarises several of the previous</a:t>
            </a:r>
            <a:r>
              <a:rPr lang="en-GB" baseline="0" noProof="0" dirty="0" smtClean="0"/>
              <a:t> points. </a:t>
            </a:r>
          </a:p>
          <a:p>
            <a:endParaRPr lang="en-GB" noProof="0" dirty="0" smtClean="0"/>
          </a:p>
          <a:p>
            <a:r>
              <a:rPr lang="en-GB" noProof="0" dirty="0" smtClean="0"/>
              <a:t>It shows that indicators are</a:t>
            </a:r>
            <a:r>
              <a:rPr lang="en-GB" baseline="0" noProof="0" dirty="0" smtClean="0"/>
              <a:t>  special in the context of the official statistical production, as they serve a specific purpose and require a context (standard message).</a:t>
            </a:r>
          </a:p>
          <a:p>
            <a:r>
              <a:rPr lang="it-IT" baseline="0" noProof="0" dirty="0" err="1" smtClean="0"/>
              <a:t>However</a:t>
            </a:r>
            <a:r>
              <a:rPr lang="it-IT" baseline="0" noProof="0" dirty="0" smtClean="0"/>
              <a:t>, </a:t>
            </a:r>
            <a:r>
              <a:rPr lang="it-IT" baseline="0" noProof="0" dirty="0" err="1" smtClean="0"/>
              <a:t>what</a:t>
            </a:r>
            <a:r>
              <a:rPr lang="it-IT" baseline="0" noProof="0" dirty="0" smtClean="0"/>
              <a:t> </a:t>
            </a:r>
            <a:r>
              <a:rPr lang="it-IT" baseline="0" noProof="0" dirty="0" err="1" smtClean="0"/>
              <a:t>should</a:t>
            </a:r>
            <a:r>
              <a:rPr lang="it-IT" baseline="0" noProof="0" dirty="0" smtClean="0"/>
              <a:t> be </a:t>
            </a:r>
            <a:r>
              <a:rPr lang="it-IT" baseline="0" noProof="0" dirty="0" err="1" smtClean="0"/>
              <a:t>highlighted</a:t>
            </a:r>
            <a:r>
              <a:rPr lang="it-IT" baseline="0" noProof="0" dirty="0" smtClean="0"/>
              <a:t> </a:t>
            </a:r>
            <a:r>
              <a:rPr lang="it-IT" baseline="0" noProof="0" dirty="0" err="1" smtClean="0"/>
              <a:t>above</a:t>
            </a:r>
            <a:r>
              <a:rPr lang="it-IT" baseline="0" noProof="0" dirty="0" smtClean="0"/>
              <a:t> </a:t>
            </a:r>
            <a:r>
              <a:rPr lang="it-IT" baseline="0" noProof="0" dirty="0" err="1" smtClean="0"/>
              <a:t>all</a:t>
            </a:r>
            <a:r>
              <a:rPr lang="it-IT" baseline="0" noProof="0" dirty="0" smtClean="0"/>
              <a:t> (</a:t>
            </a:r>
            <a:r>
              <a:rPr lang="it-IT" baseline="0" noProof="0" dirty="0" err="1" smtClean="0"/>
              <a:t>also</a:t>
            </a:r>
            <a:r>
              <a:rPr lang="it-IT" baseline="0" noProof="0" dirty="0" smtClean="0"/>
              <a:t> </a:t>
            </a:r>
            <a:r>
              <a:rPr lang="it-IT" baseline="0" noProof="0" dirty="0" err="1" smtClean="0"/>
              <a:t>shown</a:t>
            </a:r>
            <a:r>
              <a:rPr lang="it-IT" baseline="0" noProof="0" dirty="0" smtClean="0"/>
              <a:t> by the </a:t>
            </a:r>
            <a:r>
              <a:rPr lang="it-IT" baseline="0" noProof="0" dirty="0" err="1" smtClean="0"/>
              <a:t>pyramid</a:t>
            </a:r>
            <a:r>
              <a:rPr lang="it-IT" baseline="0" noProof="0" dirty="0" smtClean="0"/>
              <a:t>) </a:t>
            </a:r>
            <a:r>
              <a:rPr lang="it-IT" baseline="0" noProof="0" dirty="0" err="1" smtClean="0"/>
              <a:t>is</a:t>
            </a:r>
            <a:r>
              <a:rPr lang="it-IT" baseline="0" noProof="0" dirty="0" smtClean="0"/>
              <a:t>:</a:t>
            </a:r>
            <a:endParaRPr lang="en-GB" baseline="0" noProof="0" dirty="0" smtClean="0"/>
          </a:p>
          <a:p>
            <a:pPr marL="171450" indent="-171450">
              <a:buFont typeface="Arial" panose="020B0604020202020204" pitchFamily="34" charset="0"/>
              <a:buChar char="•"/>
            </a:pPr>
            <a:r>
              <a:rPr lang="en-GB" baseline="0" noProof="0" dirty="0" smtClean="0"/>
              <a:t>the need to integrate new data sources, both from non-official statistics and by enlarging the base of official statistics. </a:t>
            </a:r>
          </a:p>
          <a:p>
            <a:pPr marL="171450" indent="-171450">
              <a:buFont typeface="Arial" panose="020B0604020202020204" pitchFamily="34" charset="0"/>
              <a:buChar char="•"/>
            </a:pPr>
            <a:r>
              <a:rPr lang="en-GB" baseline="0" noProof="0" dirty="0" smtClean="0"/>
              <a:t>the need to involve data scientists and other data producers.</a:t>
            </a:r>
          </a:p>
          <a:p>
            <a:endParaRPr lang="en-GB" baseline="0" noProof="0" dirty="0" smtClean="0"/>
          </a:p>
          <a:p>
            <a:r>
              <a:rPr lang="en-GB" baseline="0" noProof="0" dirty="0" smtClean="0"/>
              <a:t>What is probably missing in this pyramid is the role of the policy makers.</a:t>
            </a:r>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12</a:t>
            </a:fld>
            <a:endParaRPr lang="en-GB"/>
          </a:p>
        </p:txBody>
      </p:sp>
    </p:spTree>
    <p:extLst>
      <p:ext uri="{BB962C8B-B14F-4D97-AF65-F5344CB8AC3E}">
        <p14:creationId xmlns:p14="http://schemas.microsoft.com/office/powerpoint/2010/main" val="756312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noProof="0" dirty="0" smtClean="0"/>
              <a:t>It conveys an overarching message to the statistical community that we have to grasp the new opportunities while controlling the risks.</a:t>
            </a:r>
          </a:p>
          <a:p>
            <a:endParaRPr lang="en-GB" baseline="0" noProof="0" dirty="0" smtClean="0"/>
          </a:p>
          <a:p>
            <a:r>
              <a:rPr lang="en-GB" noProof="0" dirty="0" smtClean="0"/>
              <a:t>While keeping in mind the limits of statistical measurement (slide 6), point 9 of the Lisbon memorandum calls for work to close data gaps, in particular for the SDGs. It is also related to the</a:t>
            </a:r>
            <a:r>
              <a:rPr lang="en-GB" baseline="0" noProof="0" dirty="0" smtClean="0"/>
              <a:t> growing importance of social and environmental dimensions for the measurement of objective and subjective well-being and sustainable development (point j of the considerations of the memorandum). </a:t>
            </a:r>
          </a:p>
          <a:p>
            <a:endParaRPr lang="en-GB" baseline="0" noProof="0" dirty="0" smtClean="0"/>
          </a:p>
          <a:p>
            <a:r>
              <a:rPr lang="en-GB" baseline="0" noProof="0" dirty="0" smtClean="0"/>
              <a:t>Regarding </a:t>
            </a:r>
            <a:r>
              <a:rPr lang="en-GB" b="1" baseline="0" noProof="0" dirty="0" smtClean="0"/>
              <a:t>quality</a:t>
            </a:r>
            <a:r>
              <a:rPr lang="en-GB" baseline="0" noProof="0" dirty="0" smtClean="0"/>
              <a:t> aspects, the memorandum mentions:</a:t>
            </a:r>
          </a:p>
          <a:p>
            <a:pPr marL="173267" indent="-173267">
              <a:buFont typeface="Arial" panose="020B0604020202020204" pitchFamily="34" charset="0"/>
              <a:buChar char="•"/>
            </a:pPr>
            <a:r>
              <a:rPr lang="en-GB" dirty="0" smtClean="0"/>
              <a:t>Indicators and indicator sets need to be defined according to the following general criteria: relevance, consistency, timeliness, measurability and transparency (point 2)</a:t>
            </a:r>
          </a:p>
          <a:p>
            <a:pPr marL="173267" indent="-173267">
              <a:buFont typeface="Arial" panose="020B0604020202020204" pitchFamily="34" charset="0"/>
              <a:buChar char="•"/>
            </a:pPr>
            <a:r>
              <a:rPr lang="en-GB" dirty="0" smtClean="0"/>
              <a:t>Statistical indicators from European Statistics (should) comply with the statistical standards and with the quality criteria laid down in the European Statistics Code of Practice (point 4). </a:t>
            </a:r>
          </a:p>
          <a:p>
            <a:pPr marL="173267" indent="-173267">
              <a:buFont typeface="Arial" panose="020B0604020202020204" pitchFamily="34" charset="0"/>
              <a:buChar char="•"/>
            </a:pPr>
            <a:endParaRPr lang="en-GB" dirty="0" smtClean="0"/>
          </a:p>
          <a:p>
            <a:r>
              <a:rPr lang="en-GB" dirty="0" smtClean="0"/>
              <a:t>On </a:t>
            </a:r>
            <a:r>
              <a:rPr lang="en-GB" b="1" dirty="0" smtClean="0"/>
              <a:t>composite indicators</a:t>
            </a:r>
            <a:r>
              <a:rPr lang="en-GB" dirty="0" smtClean="0"/>
              <a:t>, the DGINS “Underline the need for caution if producing or communicating composite indicators, which aggregate individual indicators of different nature and that are measured in different units” (point 11 of the memorandum). </a:t>
            </a:r>
          </a:p>
          <a:p>
            <a:endParaRPr lang="en-GB" dirty="0" smtClean="0"/>
          </a:p>
          <a:p>
            <a:r>
              <a:rPr lang="en-GB" dirty="0" smtClean="0"/>
              <a:t>The memorandum includes no specific indication on modelling and integration of new sources</a:t>
            </a:r>
          </a:p>
          <a:p>
            <a:endParaRPr lang="en-GB" noProof="0" dirty="0" smtClean="0"/>
          </a:p>
          <a:p>
            <a:pPr marL="0" indent="0">
              <a:buNone/>
            </a:pPr>
            <a:r>
              <a:rPr lang="en-US" sz="1200" i="0" dirty="0" smtClean="0"/>
              <a:t>SYNTHESIZING MULTIDIMENSIONAL MEASURES, COMPOSITE/SYNTHETIC INDICATORS, SCOREBOARDS, DASHBOARDS, DISTANCE TO TARGETS: TO WHAT EXTENT IS THIS FOR OFFICIAL STATISTICS? </a:t>
            </a:r>
            <a:endParaRPr lang="en-GB" sz="1200" i="0" dirty="0" smtClean="0"/>
          </a:p>
          <a:p>
            <a:endParaRPr lang="en-GB" sz="1200" i="0" dirty="0" smtClean="0"/>
          </a:p>
          <a:p>
            <a:pPr marL="0" indent="0">
              <a:buNone/>
            </a:pPr>
            <a:r>
              <a:rPr lang="en-GB" sz="1200" i="0" dirty="0" smtClean="0"/>
              <a:t>CAUTION: THIS IS A POTENT MEDICATION. FOLLOW THE PRESCRIBED SCHEDULE EXACTLY TO AVOID THE RISK OF POTENTIALLY SEVERE SIDE EFFECTS! </a:t>
            </a:r>
          </a:p>
          <a:p>
            <a:endParaRPr lang="en-GB" sz="1200" i="0" dirty="0" smtClean="0"/>
          </a:p>
          <a:p>
            <a:pPr marL="0" indent="0">
              <a:buNone/>
            </a:pPr>
            <a:r>
              <a:rPr lang="en-GB" sz="1200" i="0" dirty="0" smtClean="0"/>
              <a:t>ANY OBSERVED STATISTICAL REGULARITY WILL TEND TO COLLAPSE ONCE PRESSURE IS PLACED UPON IT FOR CONTROL PURPOSES</a:t>
            </a:r>
          </a:p>
          <a:p>
            <a:endParaRPr lang="en-GB" sz="1200" i="0" dirty="0" smtClean="0"/>
          </a:p>
          <a:p>
            <a:pPr marL="0" indent="0">
              <a:buNone/>
            </a:pPr>
            <a:r>
              <a:rPr lang="en-GB" sz="1200" i="0" dirty="0" smtClean="0"/>
              <a:t>DATA ARE THE LIFEBLOOD OF DECISION-MAKING AND THE RAW MATERIAL FOR ACCOUNTABILITY. WITHOUT HIGH-QUALITY DATA PROVIDING THE RIGHT INFORMATION ON THE RIGHT THINGS AT THE RIGHT TIME; DESIGNING, MONITORING AND EVALUATING EFFECTIVE POLICIES BECOMES ALMOST IMPOSSIBLE</a:t>
            </a:r>
          </a:p>
          <a:p>
            <a:endParaRPr lang="en-GB" sz="1200" i="0" dirty="0" smtClean="0"/>
          </a:p>
          <a:p>
            <a:pPr marL="0" indent="0">
              <a:buNone/>
            </a:pPr>
            <a:r>
              <a:rPr lang="en-GB" sz="1200" i="0" dirty="0" smtClean="0"/>
              <a:t>POOR STATISTICAL LITERACY BECOMES A SERIOUS ETHICAL ISSUE WHEN DATA ARE USED TO DETERMINE FUNDING OR ACTIONS THAT IMPACT ON PEOPLE'S LIVES, OR WHEN THEY ARE SHARED OPENLY, ACCIDENTALLY OR IN WAYS THAT ARE UNETHICAL</a:t>
            </a:r>
            <a:endParaRPr lang="en-GB" noProof="0" dirty="0" smtClean="0"/>
          </a:p>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13</a:t>
            </a:fld>
            <a:endParaRPr lang="en-GB"/>
          </a:p>
        </p:txBody>
      </p:sp>
    </p:spTree>
    <p:extLst>
      <p:ext uri="{BB962C8B-B14F-4D97-AF65-F5344CB8AC3E}">
        <p14:creationId xmlns:p14="http://schemas.microsoft.com/office/powerpoint/2010/main" val="3885992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14</a:t>
            </a:fld>
            <a:endParaRPr lang="en-GB"/>
          </a:p>
        </p:txBody>
      </p:sp>
    </p:spTree>
    <p:extLst>
      <p:ext uri="{BB962C8B-B14F-4D97-AF65-F5344CB8AC3E}">
        <p14:creationId xmlns:p14="http://schemas.microsoft.com/office/powerpoint/2010/main" val="1726432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pPr>
              <a:defRPr/>
            </a:pPr>
            <a:fld id="{36441B25-C4D1-47DB-817D-B9C4FC5392FB}" type="slidenum">
              <a:rPr lang="en-GB" smtClean="0"/>
              <a:pPr>
                <a:defRPr/>
              </a:pPr>
              <a:t>15</a:t>
            </a:fld>
            <a:endParaRPr lang="en-GB"/>
          </a:p>
        </p:txBody>
      </p:sp>
    </p:spTree>
    <p:extLst>
      <p:ext uri="{BB962C8B-B14F-4D97-AF65-F5344CB8AC3E}">
        <p14:creationId xmlns:p14="http://schemas.microsoft.com/office/powerpoint/2010/main" val="33604000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4" name="Rectangle 3"/>
          <p:cNvSpPr>
            <a:spLocks noChangeArrowheads="1"/>
          </p:cNvSpPr>
          <p:nvPr/>
        </p:nvSpPr>
        <p:spPr bwMode="auto">
          <a:xfrm>
            <a:off x="0" y="1125538"/>
            <a:ext cx="9144000" cy="5732462"/>
          </a:xfrm>
          <a:prstGeom prst="rect">
            <a:avLst/>
          </a:prstGeom>
          <a:solidFill>
            <a:srgbClr val="0F5494"/>
          </a:solidFill>
          <a:ln w="73025"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5" name="Picture 6" descr="LOGO CE-EN-quadri.eps"/>
          <p:cNvPicPr>
            <a:picLocks noChangeAspect="1"/>
          </p:cNvPicPr>
          <p:nvPr/>
        </p:nvPicPr>
        <p:blipFill>
          <a:blip r:embed="rId2" cstate="print"/>
          <a:srcRect/>
          <a:stretch>
            <a:fillRect/>
          </a:stretch>
        </p:blipFill>
        <p:spPr bwMode="auto">
          <a:xfrm>
            <a:off x="3906000" y="309600"/>
            <a:ext cx="1584325" cy="1100138"/>
          </a:xfrm>
          <a:prstGeom prst="rect">
            <a:avLst/>
          </a:prstGeom>
          <a:noFill/>
          <a:ln w="9525">
            <a:noFill/>
            <a:miter lim="800000"/>
            <a:headEnd/>
            <a:tailEnd/>
          </a:ln>
        </p:spPr>
      </p:pic>
      <p:sp>
        <p:nvSpPr>
          <p:cNvPr id="6" name="Rectangle 5"/>
          <p:cNvSpPr/>
          <p:nvPr/>
        </p:nvSpPr>
        <p:spPr>
          <a:xfrm>
            <a:off x="4230000" y="6669360"/>
            <a:ext cx="684213"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
        <p:nvSpPr>
          <p:cNvPr id="2" name="Title 1"/>
          <p:cNvSpPr>
            <a:spLocks noGrp="1"/>
          </p:cNvSpPr>
          <p:nvPr>
            <p:ph type="title" hasCustomPrompt="1"/>
          </p:nvPr>
        </p:nvSpPr>
        <p:spPr>
          <a:xfrm>
            <a:off x="4139952" y="1641600"/>
            <a:ext cx="4536504" cy="2088232"/>
          </a:xfrm>
        </p:spPr>
        <p:txBody>
          <a:bodyPr/>
          <a:lstStyle>
            <a:lvl1pPr indent="0">
              <a:defRPr sz="4800">
                <a:solidFill>
                  <a:srgbClr val="FFD624"/>
                </a:solidFill>
              </a:defRPr>
            </a:lvl1pPr>
          </a:lstStyle>
          <a:p>
            <a:r>
              <a:rPr lang="en-GB" dirty="0" smtClean="0"/>
              <a:t>Title</a:t>
            </a:r>
            <a:endParaRPr lang="en-GB" dirty="0"/>
          </a:p>
        </p:txBody>
      </p:sp>
      <p:sp>
        <p:nvSpPr>
          <p:cNvPr id="3" name="Content Placeholder 2"/>
          <p:cNvSpPr>
            <a:spLocks noGrp="1"/>
          </p:cNvSpPr>
          <p:nvPr>
            <p:ph idx="1" hasCustomPrompt="1"/>
          </p:nvPr>
        </p:nvSpPr>
        <p:spPr>
          <a:xfrm>
            <a:off x="467544" y="3933056"/>
            <a:ext cx="3744416" cy="1872208"/>
          </a:xfrm>
        </p:spPr>
        <p:txBody>
          <a:bodyPr/>
          <a:lstStyle>
            <a:lvl1pPr indent="0">
              <a:buNone/>
              <a:defRPr sz="3000" b="1" i="0">
                <a:solidFill>
                  <a:schemeClr val="bg1"/>
                </a:solidFill>
              </a:defRPr>
            </a:lvl1pPr>
            <a:lvl3pPr marL="228600" indent="-228600" algn="l">
              <a:defRPr sz="3000" b="1">
                <a:solidFill>
                  <a:schemeClr val="bg1"/>
                </a:solidFill>
              </a:defRPr>
            </a:lvl3pPr>
          </a:lstStyle>
          <a:p>
            <a:pPr lvl="0"/>
            <a:r>
              <a:rPr lang="en-US" dirty="0" smtClean="0"/>
              <a:t>Subtitle</a:t>
            </a:r>
          </a:p>
        </p:txBody>
      </p:sp>
      <p:sp>
        <p:nvSpPr>
          <p:cNvPr id="7" name="Rectangle 4"/>
          <p:cNvSpPr>
            <a:spLocks noGrp="1" noChangeArrowheads="1"/>
          </p:cNvSpPr>
          <p:nvPr>
            <p:ph type="dt" sz="half" idx="10"/>
          </p:nvPr>
        </p:nvSpPr>
        <p:spPr/>
        <p:txBody>
          <a:bodyPr/>
          <a:lstStyle>
            <a:lvl1pPr>
              <a:defRPr dirty="0">
                <a:solidFill>
                  <a:schemeClr val="bg1"/>
                </a:solidFill>
              </a:defRPr>
            </a:lvl1pPr>
          </a:lstStyle>
          <a:p>
            <a:pPr>
              <a:defRPr/>
            </a:pPr>
            <a:endParaRPr lang="en-GB" dirty="0"/>
          </a:p>
        </p:txBody>
      </p:sp>
      <p:sp>
        <p:nvSpPr>
          <p:cNvPr id="8" name="Rectangle 5"/>
          <p:cNvSpPr>
            <a:spLocks noGrp="1" noChangeArrowheads="1"/>
          </p:cNvSpPr>
          <p:nvPr>
            <p:ph type="ftr" sz="quarter" idx="11"/>
          </p:nvPr>
        </p:nvSpPr>
        <p:spPr/>
        <p:txBody>
          <a:bodyPr/>
          <a:lstStyle>
            <a:lvl1pPr>
              <a:defRPr dirty="0">
                <a:solidFill>
                  <a:schemeClr val="bg1"/>
                </a:solidFill>
              </a:defRPr>
            </a:lvl1pPr>
          </a:lstStyle>
          <a:p>
            <a:pPr>
              <a:defRPr/>
            </a:pPr>
            <a:endParaRPr lang="en-GB" dirty="0"/>
          </a:p>
        </p:txBody>
      </p:sp>
      <p:sp>
        <p:nvSpPr>
          <p:cNvPr id="9" name="Rectangle 6"/>
          <p:cNvSpPr>
            <a:spLocks noGrp="1" noChangeArrowheads="1"/>
          </p:cNvSpPr>
          <p:nvPr>
            <p:ph type="sldNum" sz="quarter" idx="12"/>
          </p:nvPr>
        </p:nvSpPr>
        <p:spPr/>
        <p:txBody>
          <a:bodyPr/>
          <a:lstStyle>
            <a:lvl1pPr>
              <a:defRPr smtClean="0">
                <a:solidFill>
                  <a:schemeClr val="bg1"/>
                </a:solidFill>
              </a:defRPr>
            </a:lvl1pPr>
          </a:lstStyle>
          <a:p>
            <a:pPr>
              <a:defRPr/>
            </a:pPr>
            <a:fld id="{2BB59E6E-B967-488E-B209-8B7FA0D7AF99}" type="slidenum">
              <a:rPr lang="en-GB" smtClean="0"/>
              <a:pPr>
                <a:defRPr/>
              </a:pPr>
              <a:t>‹#›</a:t>
            </a:fld>
            <a:endParaRPr lang="en-GB" dirty="0"/>
          </a:p>
        </p:txBody>
      </p:sp>
      <p:sp>
        <p:nvSpPr>
          <p:cNvPr id="10" name="Rectangle 9"/>
          <p:cNvSpPr>
            <a:spLocks noChangeArrowheads="1"/>
          </p:cNvSpPr>
          <p:nvPr userDrawn="1"/>
        </p:nvSpPr>
        <p:spPr bwMode="auto">
          <a:xfrm>
            <a:off x="0" y="1125538"/>
            <a:ext cx="9144000" cy="5732462"/>
          </a:xfrm>
          <a:prstGeom prst="rect">
            <a:avLst/>
          </a:prstGeom>
          <a:solidFill>
            <a:srgbClr val="0F5494"/>
          </a:solidFill>
          <a:ln w="73025"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11" name="Picture 6" descr="LOGO CE-EN-quadri.eps"/>
          <p:cNvPicPr>
            <a:picLocks noChangeAspect="1"/>
          </p:cNvPicPr>
          <p:nvPr userDrawn="1"/>
        </p:nvPicPr>
        <p:blipFill>
          <a:blip r:embed="rId2" cstate="print"/>
          <a:srcRect/>
          <a:stretch>
            <a:fillRect/>
          </a:stretch>
        </p:blipFill>
        <p:spPr bwMode="auto">
          <a:xfrm>
            <a:off x="3906000" y="309600"/>
            <a:ext cx="1584325" cy="1100138"/>
          </a:xfrm>
          <a:prstGeom prst="rect">
            <a:avLst/>
          </a:prstGeom>
          <a:noFill/>
          <a:ln w="9525">
            <a:noFill/>
            <a:miter lim="800000"/>
            <a:headEnd/>
            <a:tailEnd/>
          </a:ln>
        </p:spPr>
      </p:pic>
      <p:sp>
        <p:nvSpPr>
          <p:cNvPr id="12" name="Rectangle 11"/>
          <p:cNvSpPr/>
          <p:nvPr userDrawn="1"/>
        </p:nvSpPr>
        <p:spPr>
          <a:xfrm>
            <a:off x="4230000" y="6669360"/>
            <a:ext cx="684213"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4" name="Rectangle 3"/>
          <p:cNvSpPr/>
          <p:nvPr/>
        </p:nvSpPr>
        <p:spPr>
          <a:xfrm>
            <a:off x="0" y="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5" name="Picture 5" descr="LOGO CE-EN-NEG-quadri.ai"/>
          <p:cNvPicPr>
            <a:picLocks noChangeAspect="1"/>
          </p:cNvPicPr>
          <p:nvPr/>
        </p:nvPicPr>
        <p:blipFill>
          <a:blip r:embed="rId2" cstate="print"/>
          <a:srcRect/>
          <a:stretch>
            <a:fillRect/>
          </a:stretch>
        </p:blipFill>
        <p:spPr bwMode="auto">
          <a:xfrm>
            <a:off x="3920400" y="3600"/>
            <a:ext cx="1511300" cy="1511300"/>
          </a:xfrm>
          <a:prstGeom prst="rect">
            <a:avLst/>
          </a:prstGeom>
          <a:noFill/>
          <a:ln w="9525">
            <a:noFill/>
            <a:miter lim="800000"/>
            <a:headEnd/>
            <a:tailEnd/>
          </a:ln>
        </p:spPr>
      </p:pic>
      <p:sp>
        <p:nvSpPr>
          <p:cNvPr id="6" name="Rectangle 5"/>
          <p:cNvSpPr/>
          <p:nvPr/>
        </p:nvSpPr>
        <p:spPr>
          <a:xfrm>
            <a:off x="4262438" y="666936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p>
        </p:txBody>
      </p:sp>
      <p:sp>
        <p:nvSpPr>
          <p:cNvPr id="2" name="Title 1"/>
          <p:cNvSpPr>
            <a:spLocks noGrp="1"/>
          </p:cNvSpPr>
          <p:nvPr>
            <p:ph type="title"/>
          </p:nvPr>
        </p:nvSpPr>
        <p:spPr>
          <a:xfrm>
            <a:off x="468313" y="1556271"/>
            <a:ext cx="8229600" cy="936625"/>
          </a:xfrm>
        </p:spPr>
        <p:txBody>
          <a:bodyPr/>
          <a:lstStyle>
            <a:lvl1pPr marL="360000" indent="0">
              <a:defRPr/>
            </a:lvl1pPr>
          </a:lstStyle>
          <a:p>
            <a:r>
              <a:rPr lang="en-US" dirty="0" smtClean="0"/>
              <a:t>Click to edit Master title style</a:t>
            </a:r>
            <a:endParaRPr lang="en-GB" dirty="0"/>
          </a:p>
        </p:txBody>
      </p:sp>
      <p:sp>
        <p:nvSpPr>
          <p:cNvPr id="10" name="Content Placeholder 2"/>
          <p:cNvSpPr>
            <a:spLocks noGrp="1"/>
          </p:cNvSpPr>
          <p:nvPr>
            <p:ph idx="1"/>
          </p:nvPr>
        </p:nvSpPr>
        <p:spPr>
          <a:xfrm>
            <a:off x="457200" y="2564904"/>
            <a:ext cx="8229600" cy="3633788"/>
          </a:xfrm>
        </p:spPr>
        <p:txBody>
          <a:bodyPr/>
          <a:lstStyle>
            <a:lvl1pPr marL="342900" indent="-342900">
              <a:buClr>
                <a:srgbClr val="0F5494"/>
              </a:buClr>
              <a:buFont typeface="Arial" pitchFamily="34" charset="0"/>
              <a:buChar char="•"/>
              <a:defRPr i="0"/>
            </a:lvl1pPr>
            <a:lvl2pPr>
              <a:buClr>
                <a:srgbClr val="0F5494"/>
              </a:buClr>
              <a:defRPr/>
            </a:lvl2pPr>
          </a:lstStyle>
          <a:p>
            <a:pPr lvl="0"/>
            <a:r>
              <a:rPr lang="en-US" smtClean="0"/>
              <a:t>Click to edit Master text styles</a:t>
            </a:r>
          </a:p>
          <a:p>
            <a:pPr lvl="1"/>
            <a:r>
              <a:rPr lang="en-US" smtClean="0"/>
              <a:t>Second level</a:t>
            </a:r>
          </a:p>
          <a:p>
            <a:pPr lvl="2"/>
            <a:r>
              <a:rPr lang="en-US" smtClean="0"/>
              <a:t>Third level</a:t>
            </a:r>
          </a:p>
        </p:txBody>
      </p:sp>
      <p:sp>
        <p:nvSpPr>
          <p:cNvPr id="11" name="Date Placeholder 4"/>
          <p:cNvSpPr txBox="1">
            <a:spLocks/>
          </p:cNvSpPr>
          <p:nvPr/>
        </p:nvSpPr>
        <p:spPr bwMode="auto">
          <a:xfrm>
            <a:off x="179512" y="6288633"/>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chorCtr="0"/>
          <a:lstStyle>
            <a:lvl1pPr>
              <a:defRPr sz="2400">
                <a:solidFill>
                  <a:schemeClr val="tx1"/>
                </a:solidFill>
                <a:latin typeface="Arial" charset="0"/>
                <a:ea typeface="ＭＳ Ｐゴシック" charset="-128"/>
              </a:defRPr>
            </a:lvl1pPr>
            <a:lvl2pPr marL="742950" indent="-285750">
              <a:defRPr sz="2400">
                <a:solidFill>
                  <a:schemeClr val="tx1"/>
                </a:solidFill>
                <a:latin typeface="Arial" charset="0"/>
                <a:ea typeface="ＭＳ Ｐゴシック" charset="-128"/>
              </a:defRPr>
            </a:lvl2pPr>
            <a:lvl3pPr marL="1143000" indent="-228600">
              <a:defRPr sz="2400">
                <a:solidFill>
                  <a:schemeClr val="tx1"/>
                </a:solidFill>
                <a:latin typeface="Arial" charset="0"/>
                <a:ea typeface="ＭＳ Ｐゴシック" charset="-128"/>
              </a:defRPr>
            </a:lvl3pPr>
            <a:lvl4pPr marL="1600200" indent="-228600">
              <a:defRPr sz="2400">
                <a:solidFill>
                  <a:schemeClr val="tx1"/>
                </a:solidFill>
                <a:latin typeface="Arial" charset="0"/>
                <a:ea typeface="ＭＳ Ｐゴシック" charset="-128"/>
              </a:defRPr>
            </a:lvl4pPr>
            <a:lvl5pPr marL="2057400" indent="-22860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r>
              <a:rPr lang="en-US" sz="1100" b="0" i="0" dirty="0" smtClean="0">
                <a:solidFill>
                  <a:srgbClr val="002060"/>
                </a:solidFill>
                <a:latin typeface="Arial Narrow" pitchFamily="34" charset="0"/>
              </a:rPr>
              <a:t>11-March-2016</a:t>
            </a:r>
            <a:endParaRPr lang="en-GB" sz="1100" b="0" i="0" dirty="0">
              <a:solidFill>
                <a:srgbClr val="002060"/>
              </a:solidFill>
            </a:endParaRPr>
          </a:p>
        </p:txBody>
      </p:sp>
      <p:sp>
        <p:nvSpPr>
          <p:cNvPr id="12" name="Date Placeholder 4"/>
          <p:cNvSpPr txBox="1">
            <a:spLocks/>
          </p:cNvSpPr>
          <p:nvPr/>
        </p:nvSpPr>
        <p:spPr bwMode="auto">
          <a:xfrm>
            <a:off x="7380163" y="6313512"/>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chorCtr="0"/>
          <a:lstStyle>
            <a:lvl1pPr>
              <a:defRPr sz="2400">
                <a:solidFill>
                  <a:schemeClr val="tx1"/>
                </a:solidFill>
                <a:latin typeface="Arial" charset="0"/>
                <a:ea typeface="ＭＳ Ｐゴシック" charset="-128"/>
              </a:defRPr>
            </a:lvl1pPr>
            <a:lvl2pPr marL="742950" indent="-285750">
              <a:defRPr sz="2400">
                <a:solidFill>
                  <a:schemeClr val="tx1"/>
                </a:solidFill>
                <a:latin typeface="Arial" charset="0"/>
                <a:ea typeface="ＭＳ Ｐゴシック" charset="-128"/>
              </a:defRPr>
            </a:lvl2pPr>
            <a:lvl3pPr marL="1143000" indent="-228600">
              <a:defRPr sz="2400">
                <a:solidFill>
                  <a:schemeClr val="tx1"/>
                </a:solidFill>
                <a:latin typeface="Arial" charset="0"/>
                <a:ea typeface="ＭＳ Ｐゴシック" charset="-128"/>
              </a:defRPr>
            </a:lvl3pPr>
            <a:lvl4pPr marL="1600200" indent="-228600">
              <a:defRPr sz="2400">
                <a:solidFill>
                  <a:schemeClr val="tx1"/>
                </a:solidFill>
                <a:latin typeface="Arial" charset="0"/>
                <a:ea typeface="ＭＳ Ｐゴシック" charset="-128"/>
              </a:defRPr>
            </a:lvl4pPr>
            <a:lvl5pPr marL="2057400" indent="-22860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pPr algn="r"/>
            <a:fld id="{E62BCE0E-0C9C-4BBC-B007-B57FF5C1BA36}" type="slidenum">
              <a:rPr lang="en-US" sz="1100" b="0" i="0" smtClean="0">
                <a:solidFill>
                  <a:srgbClr val="002060"/>
                </a:solidFill>
                <a:latin typeface="Arial Narrow" pitchFamily="34" charset="0"/>
              </a:rPr>
              <a:pPr algn="r"/>
              <a:t>‹#›</a:t>
            </a:fld>
            <a:endParaRPr lang="en-GB" sz="1100" b="0" i="0" dirty="0">
              <a:solidFill>
                <a:srgbClr val="002060"/>
              </a:solidFill>
            </a:endParaRPr>
          </a:p>
        </p:txBody>
      </p:sp>
      <p:sp>
        <p:nvSpPr>
          <p:cNvPr id="13" name="Rectangle 12"/>
          <p:cNvSpPr/>
          <p:nvPr userDrawn="1"/>
        </p:nvSpPr>
        <p:spPr>
          <a:xfrm>
            <a:off x="0" y="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14" name="Picture 5" descr="LOGO CE-EN-NEG-quadri.ai"/>
          <p:cNvPicPr>
            <a:picLocks noChangeAspect="1"/>
          </p:cNvPicPr>
          <p:nvPr userDrawn="1"/>
        </p:nvPicPr>
        <p:blipFill>
          <a:blip r:embed="rId2" cstate="print"/>
          <a:srcRect/>
          <a:stretch>
            <a:fillRect/>
          </a:stretch>
        </p:blipFill>
        <p:spPr bwMode="auto">
          <a:xfrm>
            <a:off x="3920400" y="3600"/>
            <a:ext cx="1511300" cy="1511300"/>
          </a:xfrm>
          <a:prstGeom prst="rect">
            <a:avLst/>
          </a:prstGeom>
          <a:noFill/>
          <a:ln w="9525">
            <a:noFill/>
            <a:miter lim="800000"/>
            <a:headEnd/>
            <a:tailEnd/>
          </a:ln>
        </p:spPr>
      </p:pic>
      <p:sp>
        <p:nvSpPr>
          <p:cNvPr id="15" name="Rectangle 14"/>
          <p:cNvSpPr/>
          <p:nvPr userDrawn="1"/>
        </p:nvSpPr>
        <p:spPr>
          <a:xfrm>
            <a:off x="4262438" y="666936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DE98375-5C84-4176-84A5-B6A3E0825F02}" type="slidenum">
              <a:rPr lang="en-GB" smtClean="0"/>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Rectangle 3"/>
          <p:cNvSpPr/>
          <p:nvPr userDrawn="1"/>
        </p:nvSpPr>
        <p:spPr>
          <a:xfrm>
            <a:off x="0" y="0"/>
            <a:ext cx="9144000" cy="98901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5" name="Picture 5" descr="LOGO CE-EN-NEG-quadri.ai"/>
          <p:cNvPicPr>
            <a:picLocks noChangeAspect="1"/>
          </p:cNvPicPr>
          <p:nvPr userDrawn="1"/>
        </p:nvPicPr>
        <p:blipFill>
          <a:blip r:embed="rId2" cstate="print"/>
          <a:srcRect/>
          <a:stretch>
            <a:fillRect/>
          </a:stretch>
        </p:blipFill>
        <p:spPr bwMode="auto">
          <a:xfrm>
            <a:off x="3920400" y="3600"/>
            <a:ext cx="1511300" cy="1511300"/>
          </a:xfrm>
          <a:prstGeom prst="rect">
            <a:avLst/>
          </a:prstGeom>
          <a:noFill/>
          <a:ln w="9525">
            <a:noFill/>
            <a:miter lim="800000"/>
            <a:headEnd/>
            <a:tailEnd/>
          </a:ln>
        </p:spPr>
      </p:pic>
      <p:sp>
        <p:nvSpPr>
          <p:cNvPr id="6" name="Rectangle 5"/>
          <p:cNvSpPr/>
          <p:nvPr userDrawn="1"/>
        </p:nvSpPr>
        <p:spPr>
          <a:xfrm>
            <a:off x="4262438" y="6669360"/>
            <a:ext cx="596900" cy="198438"/>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dirty="0"/>
          </a:p>
        </p:txBody>
      </p:sp>
      <p:sp>
        <p:nvSpPr>
          <p:cNvPr id="2" name="Title 1"/>
          <p:cNvSpPr>
            <a:spLocks noGrp="1"/>
          </p:cNvSpPr>
          <p:nvPr>
            <p:ph type="title"/>
          </p:nvPr>
        </p:nvSpPr>
        <p:spPr>
          <a:xfrm>
            <a:off x="468313" y="1556271"/>
            <a:ext cx="8229600" cy="936625"/>
          </a:xfrm>
        </p:spPr>
        <p:txBody>
          <a:bodyPr/>
          <a:lstStyle/>
          <a:p>
            <a:r>
              <a:rPr lang="en-US" smtClean="0"/>
              <a:t>Click to edit Master title style</a:t>
            </a:r>
            <a:endParaRPr lang="en-GB" dirty="0"/>
          </a:p>
        </p:txBody>
      </p:sp>
      <p:sp>
        <p:nvSpPr>
          <p:cNvPr id="8" name="Rectangle 5"/>
          <p:cNvSpPr>
            <a:spLocks noGrp="1" noChangeArrowheads="1"/>
          </p:cNvSpPr>
          <p:nvPr>
            <p:ph type="ftr" sz="quarter" idx="11"/>
          </p:nvPr>
        </p:nvSpPr>
        <p:spPr>
          <a:xfrm>
            <a:off x="3124200" y="6237288"/>
            <a:ext cx="2895600" cy="484187"/>
          </a:xfrm>
        </p:spPr>
        <p:txBody>
          <a:bodyPr/>
          <a:lstStyle>
            <a:lvl1pPr>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vl1pPr>
          </a:lstStyle>
          <a:p>
            <a:pPr>
              <a:defRPr/>
            </a:pPr>
            <a:fld id="{46861DAA-5BBC-4812-876F-0D7C7B9EA75C}" type="slidenum">
              <a:rPr lang="en-GB"/>
              <a:pPr>
                <a:defRPr/>
              </a:pPr>
              <a:t>‹#›</a:t>
            </a:fld>
            <a:endParaRPr lang="en-GB"/>
          </a:p>
        </p:txBody>
      </p:sp>
      <p:sp>
        <p:nvSpPr>
          <p:cNvPr id="10" name="Content Placeholder 2"/>
          <p:cNvSpPr>
            <a:spLocks noGrp="1"/>
          </p:cNvSpPr>
          <p:nvPr>
            <p:ph idx="1"/>
          </p:nvPr>
        </p:nvSpPr>
        <p:spPr>
          <a:xfrm>
            <a:off x="457200" y="2564904"/>
            <a:ext cx="8229600" cy="3633788"/>
          </a:xfrm>
        </p:spPr>
        <p:txBody>
          <a:bodyPr/>
          <a:lstStyle>
            <a:lvl1pPr marL="342900" indent="-342900">
              <a:buClr>
                <a:srgbClr val="0F5494"/>
              </a:buClr>
              <a:buFont typeface="Arial" pitchFamily="34" charset="0"/>
              <a:buChar char="•"/>
              <a:defRPr i="0"/>
            </a:lvl1pPr>
            <a:lvl2pPr>
              <a:buClr>
                <a:srgbClr val="0F5494"/>
              </a:buClr>
              <a:defRPr/>
            </a:lvl2pPr>
          </a:lstStyle>
          <a:p>
            <a:pPr lvl="0"/>
            <a:r>
              <a:rPr lang="en-US" smtClean="0"/>
              <a:t>Click to edit Master text styles</a:t>
            </a:r>
          </a:p>
          <a:p>
            <a:pPr lvl="1"/>
            <a:r>
              <a:rPr lang="en-US" smtClean="0"/>
              <a:t>Second level</a:t>
            </a:r>
          </a:p>
          <a:p>
            <a:pPr lvl="2"/>
            <a:r>
              <a:rPr lang="en-US" smtClean="0"/>
              <a:t>Third level</a:t>
            </a:r>
          </a:p>
        </p:txBody>
      </p:sp>
      <p:sp>
        <p:nvSpPr>
          <p:cNvPr id="11" name="Date Placeholder 4"/>
          <p:cNvSpPr txBox="1">
            <a:spLocks/>
          </p:cNvSpPr>
          <p:nvPr userDrawn="1"/>
        </p:nvSpPr>
        <p:spPr bwMode="auto">
          <a:xfrm>
            <a:off x="185738" y="6400800"/>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ＭＳ Ｐゴシック" charset="-128"/>
              </a:defRPr>
            </a:lvl1pPr>
            <a:lvl2pPr marL="742950" indent="-285750">
              <a:defRPr sz="2400">
                <a:solidFill>
                  <a:schemeClr val="tx1"/>
                </a:solidFill>
                <a:latin typeface="Arial" charset="0"/>
                <a:ea typeface="ＭＳ Ｐゴシック" charset="-128"/>
              </a:defRPr>
            </a:lvl2pPr>
            <a:lvl3pPr marL="1143000" indent="-228600">
              <a:defRPr sz="2400">
                <a:solidFill>
                  <a:schemeClr val="tx1"/>
                </a:solidFill>
                <a:latin typeface="Arial" charset="0"/>
                <a:ea typeface="ＭＳ Ｐゴシック" charset="-128"/>
              </a:defRPr>
            </a:lvl3pPr>
            <a:lvl4pPr marL="1600200" indent="-228600">
              <a:defRPr sz="2400">
                <a:solidFill>
                  <a:schemeClr val="tx1"/>
                </a:solidFill>
                <a:latin typeface="Arial" charset="0"/>
                <a:ea typeface="ＭＳ Ｐゴシック" charset="-128"/>
              </a:defRPr>
            </a:lvl4pPr>
            <a:lvl5pPr marL="2057400" indent="-228600">
              <a:defRPr sz="2400">
                <a:solidFill>
                  <a:schemeClr val="tx1"/>
                </a:solidFill>
                <a:latin typeface="Arial" charset="0"/>
                <a:ea typeface="ＭＳ Ｐゴシック" charset="-128"/>
              </a:defRPr>
            </a:lvl5pPr>
            <a:lvl6pPr marL="2514600" indent="-228600" eaLnBrk="0" fontAlgn="base" hangingPunct="0">
              <a:spcBef>
                <a:spcPct val="0"/>
              </a:spcBef>
              <a:spcAft>
                <a:spcPct val="0"/>
              </a:spcAft>
              <a:defRPr sz="2400">
                <a:solidFill>
                  <a:schemeClr val="tx1"/>
                </a:solidFill>
                <a:latin typeface="Arial" charset="0"/>
                <a:ea typeface="ＭＳ Ｐゴシック" charset="-128"/>
              </a:defRPr>
            </a:lvl6pPr>
            <a:lvl7pPr marL="2971800" indent="-228600" eaLnBrk="0" fontAlgn="base" hangingPunct="0">
              <a:spcBef>
                <a:spcPct val="0"/>
              </a:spcBef>
              <a:spcAft>
                <a:spcPct val="0"/>
              </a:spcAft>
              <a:defRPr sz="2400">
                <a:solidFill>
                  <a:schemeClr val="tx1"/>
                </a:solidFill>
                <a:latin typeface="Arial" charset="0"/>
                <a:ea typeface="ＭＳ Ｐゴシック" charset="-128"/>
              </a:defRPr>
            </a:lvl7pPr>
            <a:lvl8pPr marL="3429000" indent="-228600" eaLnBrk="0" fontAlgn="base" hangingPunct="0">
              <a:spcBef>
                <a:spcPct val="0"/>
              </a:spcBef>
              <a:spcAft>
                <a:spcPct val="0"/>
              </a:spcAft>
              <a:defRPr sz="2400">
                <a:solidFill>
                  <a:schemeClr val="tx1"/>
                </a:solidFill>
                <a:latin typeface="Arial" charset="0"/>
                <a:ea typeface="ＭＳ Ｐゴシック" charset="-128"/>
              </a:defRPr>
            </a:lvl8pPr>
            <a:lvl9pPr marL="3886200" indent="-228600" eaLnBrk="0" fontAlgn="base" hangingPunct="0">
              <a:spcBef>
                <a:spcPct val="0"/>
              </a:spcBef>
              <a:spcAft>
                <a:spcPct val="0"/>
              </a:spcAft>
              <a:defRPr sz="2400">
                <a:solidFill>
                  <a:schemeClr val="tx1"/>
                </a:solidFill>
                <a:latin typeface="Arial" charset="0"/>
                <a:ea typeface="ＭＳ Ｐゴシック" charset="-128"/>
              </a:defRPr>
            </a:lvl9pPr>
          </a:lstStyle>
          <a:p>
            <a:r>
              <a:rPr lang="en-US" sz="1200" i="1" dirty="0">
                <a:latin typeface="Arial Narrow" pitchFamily="34" charset="0"/>
              </a:rPr>
              <a:t>09-Nov-2012</a:t>
            </a:r>
            <a:endParaRPr lang="en-GB" sz="1200" i="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1123950"/>
            <a:ext cx="8229600" cy="936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Lorem ipsum</a:t>
            </a:r>
          </a:p>
        </p:txBody>
      </p:sp>
      <p:sp>
        <p:nvSpPr>
          <p:cNvPr id="1027" name="Rectangle 3"/>
          <p:cNvSpPr>
            <a:spLocks noGrp="1" noChangeArrowheads="1"/>
          </p:cNvSpPr>
          <p:nvPr>
            <p:ph type="body" idx="1"/>
          </p:nvPr>
        </p:nvSpPr>
        <p:spPr bwMode="auto">
          <a:xfrm>
            <a:off x="457200" y="2387600"/>
            <a:ext cx="8229600" cy="3633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BE" dirty="0" smtClean="0"/>
              <a:t>Et </a:t>
            </a:r>
            <a:r>
              <a:rPr lang="fr-BE" dirty="0" err="1" smtClean="0"/>
              <a:t>dolor</a:t>
            </a:r>
            <a:r>
              <a:rPr lang="fr-BE" dirty="0" smtClean="0"/>
              <a:t> </a:t>
            </a:r>
            <a:r>
              <a:rPr lang="fr-BE" dirty="0" err="1" smtClean="0"/>
              <a:t>fragum</a:t>
            </a:r>
            <a:endParaRPr lang="en-GB" dirty="0" smtClean="0"/>
          </a:p>
          <a:p>
            <a:pPr lvl="1"/>
            <a:r>
              <a:rPr lang="en-GB" dirty="0" smtClean="0"/>
              <a:t>Et </a:t>
            </a:r>
            <a:r>
              <a:rPr lang="en-GB" dirty="0" err="1" smtClean="0"/>
              <a:t>dolor</a:t>
            </a:r>
            <a:r>
              <a:rPr lang="en-GB" dirty="0" smtClean="0"/>
              <a:t> </a:t>
            </a:r>
            <a:r>
              <a:rPr lang="en-GB" dirty="0" err="1" smtClean="0"/>
              <a:t>fragum</a:t>
            </a:r>
            <a:endParaRPr lang="en-GB" dirty="0" smtClean="0"/>
          </a:p>
          <a:p>
            <a:pPr lvl="2"/>
            <a:r>
              <a:rPr lang="en-GB" dirty="0" smtClean="0"/>
              <a:t>- Et </a:t>
            </a:r>
            <a:r>
              <a:rPr lang="en-GB" dirty="0" err="1" smtClean="0"/>
              <a:t>dolor</a:t>
            </a:r>
            <a:r>
              <a:rPr lang="en-GB" dirty="0" smtClean="0"/>
              <a:t> </a:t>
            </a:r>
            <a:r>
              <a:rPr lang="en-GB" dirty="0" err="1" smtClean="0"/>
              <a:t>fragum</a:t>
            </a:r>
            <a:endParaRPr lang="en-GB" dirty="0"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mj-lt"/>
              </a:defRPr>
            </a:lvl1pPr>
          </a:lstStyle>
          <a:p>
            <a:pPr>
              <a:defRPr/>
            </a:pPr>
            <a:endParaRPr lang="en-GB"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lang="en-GB" sz="1400" b="0" kern="1200" dirty="0">
                <a:solidFill>
                  <a:schemeClr val="tx1"/>
                </a:solidFill>
                <a:latin typeface="+mj-lt"/>
                <a:ea typeface="+mn-ea"/>
                <a:cs typeface="+mn-cs"/>
              </a:defRPr>
            </a:lvl1pPr>
          </a:lstStyle>
          <a:p>
            <a:pPr>
              <a:defRPr/>
            </a:pPr>
            <a:endParaRPr lang="en-US"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9C8D21B7-B314-438C-91E9-7FF9087DC078}" type="slidenum">
              <a:rPr lang="en-GB" smtClean="0"/>
              <a:pPr>
                <a:defRPr/>
              </a:pPr>
              <a:t>‹#›</a:t>
            </a:fld>
            <a:endParaRPr lang="en-GB" dirty="0"/>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74" r:id="rId3"/>
    <p:sldLayoutId id="2147483751" r:id="rId4"/>
  </p:sldLayoutIdLst>
  <p:txStyles>
    <p:titleStyle>
      <a:lvl1pPr marL="358775" indent="-358775" algn="l" rtl="0" eaLnBrk="1" fontAlgn="base" hangingPunct="1">
        <a:spcBef>
          <a:spcPct val="0"/>
        </a:spcBef>
        <a:spcAft>
          <a:spcPct val="0"/>
        </a:spcAft>
        <a:defRPr sz="3000" b="1">
          <a:solidFill>
            <a:srgbClr val="0F5494"/>
          </a:solidFill>
          <a:latin typeface="+mj-lt"/>
          <a:ea typeface="+mj-ea"/>
          <a:cs typeface="+mj-cs"/>
        </a:defRPr>
      </a:lvl1pPr>
      <a:lvl2pPr marL="358775" indent="-358775" algn="l" rtl="0" eaLnBrk="1" fontAlgn="base" hangingPunct="1">
        <a:spcBef>
          <a:spcPct val="0"/>
        </a:spcBef>
        <a:spcAft>
          <a:spcPct val="0"/>
        </a:spcAft>
        <a:defRPr sz="3000" b="1">
          <a:solidFill>
            <a:srgbClr val="0F5494"/>
          </a:solidFill>
          <a:latin typeface="Verdana" pitchFamily="34" charset="0"/>
        </a:defRPr>
      </a:lvl2pPr>
      <a:lvl3pPr marL="358775" indent="-358775" algn="l" rtl="0" eaLnBrk="1" fontAlgn="base" hangingPunct="1">
        <a:spcBef>
          <a:spcPct val="0"/>
        </a:spcBef>
        <a:spcAft>
          <a:spcPct val="0"/>
        </a:spcAft>
        <a:defRPr sz="3000" b="1">
          <a:solidFill>
            <a:srgbClr val="0F5494"/>
          </a:solidFill>
          <a:latin typeface="Verdana" pitchFamily="34" charset="0"/>
        </a:defRPr>
      </a:lvl3pPr>
      <a:lvl4pPr marL="358775" indent="-358775" algn="l" rtl="0" eaLnBrk="1" fontAlgn="base" hangingPunct="1">
        <a:spcBef>
          <a:spcPct val="0"/>
        </a:spcBef>
        <a:spcAft>
          <a:spcPct val="0"/>
        </a:spcAft>
        <a:defRPr sz="3000" b="1">
          <a:solidFill>
            <a:srgbClr val="0F5494"/>
          </a:solidFill>
          <a:latin typeface="Verdana" pitchFamily="34" charset="0"/>
        </a:defRPr>
      </a:lvl4pPr>
      <a:lvl5pPr marL="358775" indent="-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name.surname@ec.europa.eu"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notesSlide" Target="../notesSlides/notesSlide2.xml"/><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8" Type="http://schemas.openxmlformats.org/officeDocument/2006/relationships/hyperlink" Target="http://unstats.un.org/unsd/statcom/doc15/2015-2-BroaderMeasures-E.pdf" TargetMode="External"/><Relationship Id="rId13" Type="http://schemas.openxmlformats.org/officeDocument/2006/relationships/image" Target="../media/image36.pn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4.jpeg"/><Relationship Id="rId5" Type="http://schemas.openxmlformats.org/officeDocument/2006/relationships/diagramQuickStyle" Target="../diagrams/quickStyle2.xml"/><Relationship Id="rId10" Type="http://schemas.openxmlformats.org/officeDocument/2006/relationships/image" Target="../media/image34.png"/><Relationship Id="rId4" Type="http://schemas.openxmlformats.org/officeDocument/2006/relationships/diagramLayout" Target="../diagrams/layout2.xml"/><Relationship Id="rId9" Type="http://schemas.openxmlformats.org/officeDocument/2006/relationships/image" Target="../media/image33.jpeg"/><Relationship Id="rId14" Type="http://schemas.openxmlformats.org/officeDocument/2006/relationships/image" Target="../media/image3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0" y="1641600"/>
            <a:ext cx="6984776" cy="2723504"/>
          </a:xfrm>
        </p:spPr>
        <p:txBody>
          <a:bodyPr/>
          <a:lstStyle/>
          <a:p>
            <a:r>
              <a:rPr lang="en-GB" altLang="en-US" sz="3200" dirty="0" smtClean="0"/>
              <a:t>Joint UN-GGIM Europe – ESS meeting on the integration of statistical and geospatial information</a:t>
            </a:r>
            <a:r>
              <a:rPr lang="en-GB" altLang="en-US" sz="3200" dirty="0"/>
              <a:t/>
            </a:r>
            <a:br>
              <a:rPr lang="en-GB" altLang="en-US" sz="3200" dirty="0"/>
            </a:br>
            <a:r>
              <a:rPr lang="en-GB" altLang="en-US" sz="1200" dirty="0"/>
              <a:t/>
            </a:r>
            <a:br>
              <a:rPr lang="en-GB" altLang="en-US" sz="1200" dirty="0"/>
            </a:br>
            <a:r>
              <a:rPr lang="en-GB" altLang="en-US" sz="2400" dirty="0" smtClean="0"/>
              <a:t>11 March 2016</a:t>
            </a:r>
            <a:endParaRPr lang="en-GB" sz="3200" dirty="0"/>
          </a:p>
        </p:txBody>
      </p:sp>
      <p:sp>
        <p:nvSpPr>
          <p:cNvPr id="3" name="Content Placeholder 2"/>
          <p:cNvSpPr>
            <a:spLocks noGrp="1"/>
          </p:cNvSpPr>
          <p:nvPr>
            <p:ph idx="1"/>
          </p:nvPr>
        </p:nvSpPr>
        <p:spPr>
          <a:xfrm>
            <a:off x="467544" y="4797152"/>
            <a:ext cx="6624736" cy="1296144"/>
          </a:xfrm>
        </p:spPr>
        <p:txBody>
          <a:bodyPr/>
          <a:lstStyle/>
          <a:p>
            <a:r>
              <a:rPr lang="en-GB" sz="2000" dirty="0" smtClean="0"/>
              <a:t>Key note on SDG indicators</a:t>
            </a:r>
          </a:p>
          <a:p>
            <a:r>
              <a:rPr lang="it-IT" sz="2000" dirty="0" smtClean="0">
                <a:hlinkClick r:id="rId2"/>
              </a:rPr>
              <a:t>fritz.gebhard@ec.europa.eu</a:t>
            </a:r>
            <a:endParaRPr lang="it-IT" sz="2000" dirty="0" smtClean="0"/>
          </a:p>
        </p:txBody>
      </p:sp>
      <p:sp>
        <p:nvSpPr>
          <p:cNvPr id="4" name="TextBox 3"/>
          <p:cNvSpPr txBox="1"/>
          <p:nvPr/>
        </p:nvSpPr>
        <p:spPr>
          <a:xfrm>
            <a:off x="4283968" y="6674940"/>
            <a:ext cx="720080" cy="215444"/>
          </a:xfrm>
          <a:prstGeom prst="rect">
            <a:avLst/>
          </a:prstGeom>
          <a:noFill/>
        </p:spPr>
        <p:txBody>
          <a:bodyPr wrap="square" rtlCol="0">
            <a:spAutoFit/>
          </a:bodyPr>
          <a:lstStyle/>
          <a:p>
            <a:r>
              <a:rPr lang="en-GB" sz="800" b="0" dirty="0" smtClean="0">
                <a:solidFill>
                  <a:schemeClr val="bg1"/>
                </a:solidFill>
              </a:rPr>
              <a:t>Eurostat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From </a:t>
            </a:r>
            <a:r>
              <a:rPr lang="en-GB" dirty="0"/>
              <a:t>MDGs to SDGs</a:t>
            </a:r>
            <a:endParaRPr lang="de-DE" dirty="0"/>
          </a:p>
        </p:txBody>
      </p:sp>
      <p:pic>
        <p:nvPicPr>
          <p:cNvPr id="13" name="Picture 8" descr="http://static.freepik.com/fotos-kostenlos/erde-d_21155578.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0480"/>
          <a:stretch/>
        </p:blipFill>
        <p:spPr bwMode="auto">
          <a:xfrm>
            <a:off x="323528" y="4797152"/>
            <a:ext cx="2980386" cy="179986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5475881" y="2534126"/>
            <a:ext cx="1460656" cy="966882"/>
            <a:chOff x="5475881" y="2534126"/>
            <a:chExt cx="1460656" cy="966882"/>
          </a:xfrm>
        </p:grpSpPr>
        <p:sp>
          <p:nvSpPr>
            <p:cNvPr id="15" name="TextBox 14"/>
            <p:cNvSpPr txBox="1"/>
            <p:nvPr/>
          </p:nvSpPr>
          <p:spPr>
            <a:xfrm>
              <a:off x="5508742" y="2534126"/>
              <a:ext cx="1394934" cy="584775"/>
            </a:xfrm>
            <a:prstGeom prst="rect">
              <a:avLst/>
            </a:prstGeom>
            <a:solidFill>
              <a:srgbClr val="0F5494"/>
            </a:solidFill>
            <a:ln w="28575">
              <a:noFill/>
            </a:ln>
          </p:spPr>
          <p:txBody>
            <a:bodyPr wrap="none" rtlCol="0">
              <a:spAutoFit/>
            </a:bodyPr>
            <a:lstStyle/>
            <a:p>
              <a:pPr algn="ctr"/>
              <a:r>
                <a:rPr lang="en-GB" sz="3200" b="1" dirty="0" smtClean="0">
                  <a:solidFill>
                    <a:schemeClr val="bg1"/>
                  </a:solidFill>
                </a:rPr>
                <a:t>SDGs</a:t>
              </a:r>
              <a:endParaRPr lang="en-GB" sz="3200" b="1" dirty="0">
                <a:solidFill>
                  <a:schemeClr val="bg1"/>
                </a:solidFill>
              </a:endParaRPr>
            </a:p>
          </p:txBody>
        </p:sp>
        <p:sp>
          <p:nvSpPr>
            <p:cNvPr id="16" name="TextBox 15"/>
            <p:cNvSpPr txBox="1"/>
            <p:nvPr/>
          </p:nvSpPr>
          <p:spPr>
            <a:xfrm>
              <a:off x="5475881" y="3193231"/>
              <a:ext cx="1460656" cy="307777"/>
            </a:xfrm>
            <a:prstGeom prst="rect">
              <a:avLst/>
            </a:prstGeom>
            <a:noFill/>
            <a:ln w="19050">
              <a:solidFill>
                <a:srgbClr val="3166CF"/>
              </a:solidFill>
            </a:ln>
          </p:spPr>
          <p:txBody>
            <a:bodyPr wrap="none" rtlCol="0">
              <a:spAutoFit/>
            </a:bodyPr>
            <a:lstStyle/>
            <a:p>
              <a:pPr algn="ctr"/>
              <a:r>
                <a:rPr lang="en-GB" sz="1400" b="1" dirty="0" smtClean="0">
                  <a:solidFill>
                    <a:srgbClr val="0F5494"/>
                  </a:solidFill>
                </a:rPr>
                <a:t>2016 – 2030</a:t>
              </a:r>
              <a:endParaRPr lang="en-GB" sz="1400" b="1" dirty="0">
                <a:solidFill>
                  <a:srgbClr val="0F5494"/>
                </a:solidFill>
              </a:endParaRPr>
            </a:p>
          </p:txBody>
        </p:sp>
      </p:grpSp>
      <p:grpSp>
        <p:nvGrpSpPr>
          <p:cNvPr id="17" name="Group 16"/>
          <p:cNvGrpSpPr/>
          <p:nvPr/>
        </p:nvGrpSpPr>
        <p:grpSpPr>
          <a:xfrm>
            <a:off x="1067363" y="2536880"/>
            <a:ext cx="1492716" cy="964128"/>
            <a:chOff x="1067363" y="2536880"/>
            <a:chExt cx="1492716" cy="964128"/>
          </a:xfrm>
        </p:grpSpPr>
        <p:sp>
          <p:nvSpPr>
            <p:cNvPr id="18" name="TextBox 17"/>
            <p:cNvSpPr txBox="1"/>
            <p:nvPr/>
          </p:nvSpPr>
          <p:spPr>
            <a:xfrm>
              <a:off x="1067363" y="2536880"/>
              <a:ext cx="1492716" cy="584775"/>
            </a:xfrm>
            <a:prstGeom prst="rect">
              <a:avLst/>
            </a:prstGeom>
            <a:solidFill>
              <a:srgbClr val="0F5494"/>
            </a:solidFill>
            <a:ln>
              <a:noFill/>
            </a:ln>
          </p:spPr>
          <p:txBody>
            <a:bodyPr wrap="none" rtlCol="0">
              <a:spAutoFit/>
            </a:bodyPr>
            <a:lstStyle/>
            <a:p>
              <a:pPr algn="ctr"/>
              <a:r>
                <a:rPr lang="en-GB" sz="3200" b="1" dirty="0" smtClean="0">
                  <a:solidFill>
                    <a:schemeClr val="bg1"/>
                  </a:solidFill>
                </a:rPr>
                <a:t>MDGs</a:t>
              </a:r>
              <a:endParaRPr lang="en-GB" sz="3200" b="1" dirty="0">
                <a:solidFill>
                  <a:schemeClr val="bg1"/>
                </a:solidFill>
              </a:endParaRPr>
            </a:p>
          </p:txBody>
        </p:sp>
        <p:sp>
          <p:nvSpPr>
            <p:cNvPr id="19" name="TextBox 18"/>
            <p:cNvSpPr txBox="1"/>
            <p:nvPr/>
          </p:nvSpPr>
          <p:spPr>
            <a:xfrm>
              <a:off x="1083393" y="3193231"/>
              <a:ext cx="1460656" cy="307777"/>
            </a:xfrm>
            <a:prstGeom prst="rect">
              <a:avLst/>
            </a:prstGeom>
            <a:noFill/>
            <a:ln w="19050">
              <a:solidFill>
                <a:srgbClr val="3166CF"/>
              </a:solidFill>
            </a:ln>
          </p:spPr>
          <p:txBody>
            <a:bodyPr wrap="none" rtlCol="0">
              <a:spAutoFit/>
            </a:bodyPr>
            <a:lstStyle/>
            <a:p>
              <a:pPr algn="ctr"/>
              <a:r>
                <a:rPr lang="en-GB" sz="1400" b="1" dirty="0" smtClean="0">
                  <a:solidFill>
                    <a:srgbClr val="0F5494"/>
                  </a:solidFill>
                </a:rPr>
                <a:t>2000 – 2015</a:t>
              </a:r>
              <a:endParaRPr lang="en-GB" sz="1400" b="1" dirty="0">
                <a:solidFill>
                  <a:srgbClr val="0F5494"/>
                </a:solidFill>
              </a:endParaRPr>
            </a:p>
          </p:txBody>
        </p:sp>
      </p:grpSp>
      <p:pic>
        <p:nvPicPr>
          <p:cNvPr id="20" name="Picture 8" descr="http://static.freepik.com/fotos-kostenlos/erde-d_2115557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3573016"/>
            <a:ext cx="2980386" cy="3024000"/>
          </a:xfrm>
          <a:prstGeom prst="rect">
            <a:avLst/>
          </a:prstGeom>
          <a:noFill/>
          <a:extLst>
            <a:ext uri="{909E8E84-426E-40DD-AFC4-6F175D3DCCD1}">
              <a14:hiddenFill xmlns:a14="http://schemas.microsoft.com/office/drawing/2010/main">
                <a:solidFill>
                  <a:srgbClr val="FFFFFF"/>
                </a:solidFill>
              </a14:hiddenFill>
            </a:ext>
          </a:extLst>
        </p:spPr>
      </p:pic>
      <p:sp>
        <p:nvSpPr>
          <p:cNvPr id="21" name="Pfeil nach rechts 15"/>
          <p:cNvSpPr/>
          <p:nvPr/>
        </p:nvSpPr>
        <p:spPr bwMode="auto">
          <a:xfrm>
            <a:off x="3750125" y="2780928"/>
            <a:ext cx="576064" cy="432048"/>
          </a:xfrm>
          <a:prstGeom prst="rightArrow">
            <a:avLst/>
          </a:prstGeom>
          <a:solidFill>
            <a:srgbClr val="0F5494"/>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rgbClr val="0F5494"/>
              </a:solidFill>
              <a:effectLst/>
              <a:latin typeface="Verdana" pitchFamily="34" charset="0"/>
            </a:endParaRPr>
          </a:p>
        </p:txBody>
      </p:sp>
      <p:pic>
        <p:nvPicPr>
          <p:cNvPr id="22" name="Picture 5" descr="https://sustainabledevelopment.un.org/content/images/image18_204.jpg"/>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3390157" y="4518512"/>
            <a:ext cx="1296000" cy="55728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57294">
            <a:off x="7499856" y="1169595"/>
            <a:ext cx="1623421" cy="21645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14290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60000"/>
            <a:r>
              <a:rPr lang="de-CH" dirty="0"/>
              <a:t>2030 Agenda: 17 </a:t>
            </a:r>
            <a:r>
              <a:rPr lang="de-CH" dirty="0" err="1"/>
              <a:t>Sustainable</a:t>
            </a:r>
            <a:r>
              <a:rPr lang="de-CH" dirty="0"/>
              <a:t> Development </a:t>
            </a:r>
            <a:r>
              <a:rPr lang="de-CH" dirty="0" smtClean="0"/>
              <a:t>Goals </a:t>
            </a:r>
            <a:r>
              <a:rPr lang="de-CH" dirty="0"/>
              <a:t>(SDG) …</a:t>
            </a:r>
            <a:endParaRPr lang="de-DE" dirty="0"/>
          </a:p>
        </p:txBody>
      </p:sp>
      <p:grpSp>
        <p:nvGrpSpPr>
          <p:cNvPr id="4" name="Group 3"/>
          <p:cNvGrpSpPr/>
          <p:nvPr/>
        </p:nvGrpSpPr>
        <p:grpSpPr>
          <a:xfrm>
            <a:off x="958241" y="2708920"/>
            <a:ext cx="7200000" cy="3600000"/>
            <a:chOff x="179512" y="1481941"/>
            <a:chExt cx="8704986" cy="4693377"/>
          </a:xfrm>
        </p:grpSpPr>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53047" y="1481941"/>
              <a:ext cx="1365885"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20867" y="1481941"/>
              <a:ext cx="1365885"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88687" y="1481941"/>
              <a:ext cx="1371600"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62222" y="1484799"/>
              <a:ext cx="1360170" cy="1411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524328" y="1490514"/>
              <a:ext cx="1360170" cy="1400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9512" y="3115234"/>
              <a:ext cx="1360170" cy="13944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49618" y="3100947"/>
              <a:ext cx="1360170" cy="1423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19724" y="3100947"/>
              <a:ext cx="1365885" cy="1423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595545" y="3103804"/>
              <a:ext cx="1348740"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54221" y="3106662"/>
              <a:ext cx="1365885" cy="1411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530043" y="3103804"/>
              <a:ext cx="1354455"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79512" y="4757998"/>
              <a:ext cx="1360170" cy="1417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5"/>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646189" y="4763713"/>
              <a:ext cx="1354455" cy="1405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6"/>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107151" y="4760856"/>
              <a:ext cx="1360170" cy="1411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7"/>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573828" y="4763713"/>
              <a:ext cx="1371600" cy="1405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8"/>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051935" y="4763713"/>
              <a:ext cx="1360170" cy="1405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9"/>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518613" y="4766571"/>
              <a:ext cx="1365885" cy="1400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1"/>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179512" y="1481941"/>
              <a:ext cx="1351026" cy="1408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2022827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a:t>… </a:t>
            </a:r>
            <a:r>
              <a:rPr lang="de-CH" dirty="0" err="1"/>
              <a:t>and</a:t>
            </a:r>
            <a:r>
              <a:rPr lang="de-CH" dirty="0"/>
              <a:t> </a:t>
            </a:r>
            <a:r>
              <a:rPr lang="de-CH" dirty="0" smtClean="0"/>
              <a:t>169 SDG </a:t>
            </a:r>
            <a:r>
              <a:rPr lang="de-CH" dirty="0" err="1" smtClean="0"/>
              <a:t>targets</a:t>
            </a:r>
            <a:r>
              <a:rPr lang="de-CH" dirty="0"/>
              <a:t>!</a:t>
            </a:r>
            <a:endParaRPr lang="de-DE" dirty="0"/>
          </a:p>
        </p:txBody>
      </p:sp>
      <p:pic>
        <p:nvPicPr>
          <p:cNvPr id="7186"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317286"/>
            <a:ext cx="8087612" cy="4208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70555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Different levels of SDG </a:t>
            </a:r>
            <a:r>
              <a:rPr lang="en-GB" dirty="0" smtClean="0"/>
              <a:t>monitoring</a:t>
            </a:r>
            <a:endParaRPr lang="de-DE"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2813268"/>
            <a:ext cx="5006340" cy="3208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364088" y="2564904"/>
            <a:ext cx="3346588" cy="3631763"/>
          </a:xfrm>
          <a:prstGeom prst="rect">
            <a:avLst/>
          </a:prstGeom>
          <a:noFill/>
        </p:spPr>
        <p:txBody>
          <a:bodyPr wrap="square" rtlCol="0">
            <a:spAutoFit/>
          </a:bodyPr>
          <a:lstStyle/>
          <a:p>
            <a:pPr>
              <a:spcBef>
                <a:spcPts val="600"/>
              </a:spcBef>
              <a:spcAft>
                <a:spcPts val="600"/>
              </a:spcAft>
            </a:pPr>
            <a:r>
              <a:rPr lang="en-GB" sz="1800" dirty="0" smtClean="0">
                <a:solidFill>
                  <a:srgbClr val="0F5494"/>
                </a:solidFill>
                <a:cs typeface="Arial" charset="0"/>
              </a:rPr>
              <a:t>Global monitoring:</a:t>
            </a:r>
          </a:p>
          <a:p>
            <a:pPr marL="171450" indent="-171450">
              <a:spcBef>
                <a:spcPts val="600"/>
              </a:spcBef>
              <a:spcAft>
                <a:spcPts val="600"/>
              </a:spcAft>
              <a:buFont typeface="Arial" panose="020B0604020202020204" pitchFamily="34" charset="0"/>
              <a:buChar char="•"/>
            </a:pPr>
            <a:r>
              <a:rPr lang="en-GB" sz="1800" b="0" dirty="0" smtClean="0">
                <a:solidFill>
                  <a:srgbClr val="0F5494"/>
                </a:solidFill>
                <a:cs typeface="Arial" charset="0"/>
              </a:rPr>
              <a:t>based on a core set of global indicators</a:t>
            </a:r>
          </a:p>
          <a:p>
            <a:pPr marL="171450" indent="-171450">
              <a:spcBef>
                <a:spcPts val="600"/>
              </a:spcBef>
              <a:spcAft>
                <a:spcPts val="600"/>
              </a:spcAft>
              <a:buFont typeface="Arial" panose="020B0604020202020204" pitchFamily="34" charset="0"/>
              <a:buChar char="•"/>
            </a:pPr>
            <a:r>
              <a:rPr lang="en-GB" sz="1800" b="0" dirty="0" smtClean="0">
                <a:solidFill>
                  <a:srgbClr val="0F5494"/>
                </a:solidFill>
                <a:cs typeface="Arial" charset="0"/>
              </a:rPr>
              <a:t>harmonised to common global standards</a:t>
            </a:r>
          </a:p>
          <a:p>
            <a:pPr marL="171450" indent="-171450">
              <a:spcBef>
                <a:spcPts val="600"/>
              </a:spcBef>
              <a:spcAft>
                <a:spcPts val="600"/>
              </a:spcAft>
              <a:buFont typeface="Arial" panose="020B0604020202020204" pitchFamily="34" charset="0"/>
              <a:buChar char="•"/>
            </a:pPr>
            <a:r>
              <a:rPr lang="en-GB" sz="1800" b="0" dirty="0" smtClean="0">
                <a:solidFill>
                  <a:srgbClr val="0F5494"/>
                </a:solidFill>
                <a:cs typeface="Arial" charset="0"/>
              </a:rPr>
              <a:t>predominantly taken from official data</a:t>
            </a:r>
          </a:p>
          <a:p>
            <a:pPr marL="171450" indent="-171450">
              <a:spcBef>
                <a:spcPts val="600"/>
              </a:spcBef>
              <a:spcAft>
                <a:spcPts val="600"/>
              </a:spcAft>
              <a:buFont typeface="Arial" panose="020B0604020202020204" pitchFamily="34" charset="0"/>
              <a:buChar char="•"/>
            </a:pPr>
            <a:r>
              <a:rPr lang="en-GB" sz="1800" b="0" dirty="0" smtClean="0">
                <a:solidFill>
                  <a:srgbClr val="0F5494"/>
                </a:solidFill>
                <a:cs typeface="Arial" charset="0"/>
              </a:rPr>
              <a:t>applicable to all countries </a:t>
            </a:r>
          </a:p>
          <a:p>
            <a:pPr marL="171450" indent="-171450">
              <a:spcBef>
                <a:spcPts val="600"/>
              </a:spcBef>
              <a:spcAft>
                <a:spcPts val="600"/>
              </a:spcAft>
              <a:buFont typeface="Arial" panose="020B0604020202020204" pitchFamily="34" charset="0"/>
              <a:buChar char="•"/>
            </a:pPr>
            <a:r>
              <a:rPr lang="en-GB" sz="1800" b="0" dirty="0" smtClean="0">
                <a:solidFill>
                  <a:srgbClr val="0F5494"/>
                </a:solidFill>
                <a:cs typeface="Arial" charset="0"/>
              </a:rPr>
              <a:t>each of the 169 targets should be measured</a:t>
            </a:r>
            <a:endParaRPr lang="en-GB" sz="1800" b="0" dirty="0">
              <a:solidFill>
                <a:srgbClr val="0F5494"/>
              </a:solidFill>
              <a:cs typeface="Arial" charset="0"/>
            </a:endParaRPr>
          </a:p>
        </p:txBody>
      </p:sp>
    </p:spTree>
    <p:extLst>
      <p:ext uri="{BB962C8B-B14F-4D97-AF65-F5344CB8AC3E}">
        <p14:creationId xmlns:p14="http://schemas.microsoft.com/office/powerpoint/2010/main" val="9826234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a:t>Inter-</a:t>
            </a:r>
            <a:r>
              <a:rPr lang="de-CH" dirty="0" err="1"/>
              <a:t>agency</a:t>
            </a:r>
            <a:r>
              <a:rPr lang="de-CH" dirty="0"/>
              <a:t> </a:t>
            </a:r>
            <a:r>
              <a:rPr lang="de-CH" dirty="0" err="1"/>
              <a:t>and</a:t>
            </a:r>
            <a:r>
              <a:rPr lang="de-CH" dirty="0"/>
              <a:t> Expert </a:t>
            </a:r>
            <a:r>
              <a:rPr lang="de-CH" dirty="0" err="1"/>
              <a:t>group</a:t>
            </a:r>
            <a:r>
              <a:rPr lang="de-CH" dirty="0"/>
              <a:t> on SDG </a:t>
            </a:r>
            <a:r>
              <a:rPr lang="de-CH" dirty="0" err="1"/>
              <a:t>indicators</a:t>
            </a:r>
            <a:r>
              <a:rPr lang="de-CH" dirty="0"/>
              <a:t> (IAEG-SDGs)</a:t>
            </a:r>
            <a:endParaRPr lang="de-DE" dirty="0"/>
          </a:p>
        </p:txBody>
      </p:sp>
      <p:sp>
        <p:nvSpPr>
          <p:cNvPr id="4" name="Content Placeholder 2"/>
          <p:cNvSpPr>
            <a:spLocks noGrp="1"/>
          </p:cNvSpPr>
          <p:nvPr>
            <p:ph idx="1"/>
          </p:nvPr>
        </p:nvSpPr>
        <p:spPr>
          <a:xfrm>
            <a:off x="827584" y="2852936"/>
            <a:ext cx="7704856" cy="3345756"/>
          </a:xfrm>
        </p:spPr>
        <p:txBody>
          <a:bodyPr/>
          <a:lstStyle/>
          <a:p>
            <a:pPr marL="0" indent="0">
              <a:buNone/>
            </a:pPr>
            <a:r>
              <a:rPr lang="de-CH" sz="2000" dirty="0" err="1" smtClean="0"/>
              <a:t>Mandated</a:t>
            </a:r>
            <a:r>
              <a:rPr lang="de-CH" sz="2000" dirty="0" smtClean="0"/>
              <a:t> </a:t>
            </a:r>
            <a:r>
              <a:rPr lang="de-CH" sz="2000" dirty="0" err="1" smtClean="0"/>
              <a:t>by</a:t>
            </a:r>
            <a:r>
              <a:rPr lang="de-CH" sz="2000" dirty="0" smtClean="0"/>
              <a:t> </a:t>
            </a:r>
            <a:r>
              <a:rPr lang="de-CH" sz="2000" dirty="0" err="1" smtClean="0"/>
              <a:t>the</a:t>
            </a:r>
            <a:r>
              <a:rPr lang="de-CH" sz="2000" dirty="0" smtClean="0"/>
              <a:t> 46th UNSC </a:t>
            </a:r>
            <a:r>
              <a:rPr lang="de-CH" sz="2000" dirty="0"/>
              <a:t>t</a:t>
            </a:r>
            <a:r>
              <a:rPr lang="en-GB" sz="2000" dirty="0" smtClean="0"/>
              <a:t>o </a:t>
            </a:r>
            <a:r>
              <a:rPr lang="en-GB" sz="2000" dirty="0"/>
              <a:t>develop an </a:t>
            </a:r>
            <a:r>
              <a:rPr lang="en-GB" sz="2000" b="1" dirty="0"/>
              <a:t>indicator framework</a:t>
            </a:r>
            <a:r>
              <a:rPr lang="en-GB" sz="2000" dirty="0"/>
              <a:t> for the goals and targets of the </a:t>
            </a:r>
            <a:r>
              <a:rPr lang="en-GB" sz="2000" dirty="0" smtClean="0"/>
              <a:t>2030 agenda </a:t>
            </a:r>
            <a:r>
              <a:rPr lang="en-GB" sz="2000" b="1" dirty="0"/>
              <a:t>at the global level</a:t>
            </a:r>
            <a:r>
              <a:rPr lang="en-GB" sz="2000" dirty="0"/>
              <a:t>, and to support its </a:t>
            </a:r>
            <a:r>
              <a:rPr lang="en-GB" sz="2000" dirty="0" smtClean="0"/>
              <a:t>implementation.</a:t>
            </a:r>
          </a:p>
          <a:p>
            <a:pPr marL="0" indent="0">
              <a:spcBef>
                <a:spcPts val="1200"/>
              </a:spcBef>
              <a:buNone/>
            </a:pPr>
            <a:r>
              <a:rPr lang="en-GB" sz="2000" b="1" dirty="0" smtClean="0"/>
              <a:t>Members:</a:t>
            </a:r>
          </a:p>
          <a:p>
            <a:r>
              <a:rPr lang="en-GB" sz="2000" dirty="0" smtClean="0"/>
              <a:t>NSI representatives of 28 countries </a:t>
            </a:r>
            <a:br>
              <a:rPr lang="en-GB" sz="2000" dirty="0" smtClean="0"/>
            </a:br>
            <a:r>
              <a:rPr lang="en-GB" sz="2000" dirty="0" smtClean="0"/>
              <a:t>(including 5 EU-MS: DE, FR, NL, SE &amp; UK) </a:t>
            </a:r>
          </a:p>
          <a:p>
            <a:r>
              <a:rPr lang="en-GB" sz="2000" dirty="0" smtClean="0"/>
              <a:t>co-chaired by </a:t>
            </a:r>
            <a:r>
              <a:rPr lang="de-DE" sz="2000" dirty="0" err="1"/>
              <a:t>t</a:t>
            </a:r>
            <a:r>
              <a:rPr lang="de-DE" sz="2000" dirty="0" err="1" smtClean="0"/>
              <a:t>he</a:t>
            </a:r>
            <a:r>
              <a:rPr lang="de-DE" sz="2000" dirty="0" smtClean="0"/>
              <a:t> Philippines &amp; Mexico</a:t>
            </a:r>
          </a:p>
          <a:p>
            <a:r>
              <a:rPr lang="en-GB" sz="2000" dirty="0"/>
              <a:t>regional and international agencies as observers</a:t>
            </a:r>
            <a:r>
              <a:rPr lang="de-CH" sz="2000" dirty="0" smtClean="0"/>
              <a:t> </a:t>
            </a:r>
            <a:br>
              <a:rPr lang="de-CH" sz="2000" dirty="0" smtClean="0"/>
            </a:br>
            <a:r>
              <a:rPr lang="de-CH" sz="2000" dirty="0" smtClean="0"/>
              <a:t>(</a:t>
            </a:r>
            <a:r>
              <a:rPr lang="de-CH" sz="2000" dirty="0" err="1" smtClean="0"/>
              <a:t>including</a:t>
            </a:r>
            <a:r>
              <a:rPr lang="de-CH" sz="2000" dirty="0" smtClean="0"/>
              <a:t> </a:t>
            </a:r>
            <a:r>
              <a:rPr lang="de-CH" sz="2000" dirty="0" err="1" smtClean="0"/>
              <a:t>Eurostat</a:t>
            </a:r>
            <a:r>
              <a:rPr lang="de-CH" sz="2000" dirty="0" smtClean="0"/>
              <a:t>, OECD etc.)</a:t>
            </a:r>
            <a:endParaRPr lang="de-DE" sz="2000" dirty="0"/>
          </a:p>
        </p:txBody>
      </p:sp>
    </p:spTree>
    <p:extLst>
      <p:ext uri="{BB962C8B-B14F-4D97-AF65-F5344CB8AC3E}">
        <p14:creationId xmlns:p14="http://schemas.microsoft.com/office/powerpoint/2010/main" val="2825183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a:r>
              <a:rPr lang="de-DE" dirty="0" err="1"/>
              <a:t>Developing</a:t>
            </a:r>
            <a:r>
              <a:rPr lang="de-DE" dirty="0"/>
              <a:t> global SDG </a:t>
            </a:r>
            <a:r>
              <a:rPr lang="de-DE" dirty="0" err="1"/>
              <a:t>indicators</a:t>
            </a:r>
            <a:endParaRPr lang="de-DE" dirty="0"/>
          </a:p>
        </p:txBody>
      </p:sp>
      <p:sp>
        <p:nvSpPr>
          <p:cNvPr id="4" name="Pentagon 3"/>
          <p:cNvSpPr>
            <a:spLocks/>
          </p:cNvSpPr>
          <p:nvPr/>
        </p:nvSpPr>
        <p:spPr bwMode="auto">
          <a:xfrm>
            <a:off x="1173224" y="2492896"/>
            <a:ext cx="2880000" cy="3888000"/>
          </a:xfrm>
          <a:prstGeom prst="homePlate">
            <a:avLst>
              <a:gd name="adj" fmla="val 25812"/>
            </a:avLst>
          </a:prstGeom>
          <a:solidFill>
            <a:srgbClr val="3399FF">
              <a:alpha val="40000"/>
            </a:srgbClr>
          </a:solidFill>
          <a:ln w="9525" cap="flat" cmpd="sng" algn="ctr">
            <a:noFill/>
            <a:prstDash val="solid"/>
            <a:round/>
            <a:headEnd type="none" w="med" len="med"/>
            <a:tailEnd type="none" w="med" len="med"/>
          </a:ln>
          <a:effectLst/>
          <a:scene3d>
            <a:camera prst="orthographicFront"/>
            <a:lightRig rig="threePt" dir="t"/>
          </a:scene3d>
          <a:sp3d>
            <a:bevelT/>
          </a:sp3d>
          <a:extLst/>
        </p:spPr>
        <p:txBody>
          <a:bodyPr vert="horz" wrap="square" lIns="91440" tIns="46800" rIns="0" bIns="45720" numCol="1" rtlCol="0" anchor="ctr" anchorCtr="0" compatLnSpc="1">
            <a:prstTxWarp prst="textNoShape">
              <a:avLst/>
            </a:prstTxWarp>
          </a:bodyPr>
          <a:lstStyle/>
          <a:p>
            <a:pPr marL="3175"/>
            <a:r>
              <a:rPr lang="en-GB" sz="1100" dirty="0" smtClean="0">
                <a:solidFill>
                  <a:srgbClr val="0F5494"/>
                </a:solidFill>
                <a:cs typeface="Arial" charset="0"/>
              </a:rPr>
              <a:t>March 2015: Technical </a:t>
            </a:r>
            <a:br>
              <a:rPr lang="en-GB" sz="1100" dirty="0" smtClean="0">
                <a:solidFill>
                  <a:srgbClr val="0F5494"/>
                </a:solidFill>
                <a:cs typeface="Arial" charset="0"/>
              </a:rPr>
            </a:br>
            <a:r>
              <a:rPr lang="en-GB" sz="1100" dirty="0" smtClean="0">
                <a:solidFill>
                  <a:srgbClr val="0F5494"/>
                </a:solidFill>
                <a:cs typeface="Arial" charset="0"/>
              </a:rPr>
              <a:t>report to IGN session</a:t>
            </a:r>
          </a:p>
          <a:p>
            <a:pPr marL="3175"/>
            <a:endParaRPr lang="en-GB" sz="1100" dirty="0" smtClean="0">
              <a:solidFill>
                <a:srgbClr val="0F5494"/>
              </a:solidFill>
              <a:cs typeface="Arial" charset="0"/>
            </a:endParaRPr>
          </a:p>
          <a:p>
            <a:pPr marL="3175"/>
            <a:r>
              <a:rPr lang="en-GB" sz="1100" b="0" dirty="0" smtClean="0">
                <a:solidFill>
                  <a:srgbClr val="0F5494"/>
                </a:solidFill>
                <a:cs typeface="Arial" charset="0"/>
              </a:rPr>
              <a:t>List of preliminarily proposed </a:t>
            </a:r>
            <a:br>
              <a:rPr lang="en-GB" sz="1100" b="0" dirty="0" smtClean="0">
                <a:solidFill>
                  <a:srgbClr val="0F5494"/>
                </a:solidFill>
                <a:cs typeface="Arial" charset="0"/>
              </a:rPr>
            </a:br>
            <a:r>
              <a:rPr lang="en-GB" sz="1100" b="0" dirty="0" smtClean="0">
                <a:solidFill>
                  <a:srgbClr val="0F5494"/>
                </a:solidFill>
                <a:cs typeface="Arial" charset="0"/>
              </a:rPr>
              <a:t>SDG indicators</a:t>
            </a:r>
            <a:endParaRPr lang="en-GB" sz="1100" b="0" dirty="0">
              <a:solidFill>
                <a:srgbClr val="0F5494"/>
              </a:solidFill>
              <a:cs typeface="Arial" charset="0"/>
            </a:endParaRPr>
          </a:p>
          <a:p>
            <a:pPr marL="3175"/>
            <a:endParaRPr lang="en-GB" sz="1100" dirty="0" smtClean="0">
              <a:solidFill>
                <a:srgbClr val="0F5494"/>
              </a:solidFill>
              <a:cs typeface="Arial" charset="0"/>
            </a:endParaRPr>
          </a:p>
          <a:p>
            <a:pPr marL="3175"/>
            <a:r>
              <a:rPr lang="en-GB" sz="1100" dirty="0" smtClean="0">
                <a:solidFill>
                  <a:srgbClr val="0F5494"/>
                </a:solidFill>
                <a:cs typeface="Arial" charset="0"/>
              </a:rPr>
              <a:t>June 2015: 1</a:t>
            </a:r>
            <a:r>
              <a:rPr lang="en-GB" sz="1100" baseline="30000" dirty="0" smtClean="0">
                <a:solidFill>
                  <a:srgbClr val="0F5494"/>
                </a:solidFill>
                <a:cs typeface="Arial" charset="0"/>
              </a:rPr>
              <a:t>st</a:t>
            </a:r>
            <a:r>
              <a:rPr lang="en-GB" sz="1100" dirty="0" smtClean="0">
                <a:solidFill>
                  <a:srgbClr val="0F5494"/>
                </a:solidFill>
                <a:cs typeface="Arial" charset="0"/>
              </a:rPr>
              <a:t> IAEG-SDGs meeting in New York</a:t>
            </a:r>
          </a:p>
          <a:p>
            <a:pPr marL="3175"/>
            <a:endParaRPr lang="en-GB" sz="1100" dirty="0" smtClean="0">
              <a:solidFill>
                <a:srgbClr val="0F5494"/>
              </a:solidFill>
              <a:cs typeface="Arial" charset="0"/>
            </a:endParaRPr>
          </a:p>
          <a:p>
            <a:pPr marL="3175"/>
            <a:r>
              <a:rPr lang="en-GB" sz="1100" b="0" dirty="0" smtClean="0">
                <a:solidFill>
                  <a:srgbClr val="0F5494"/>
                </a:solidFill>
                <a:cs typeface="Arial" charset="0"/>
              </a:rPr>
              <a:t>Consultation rounds on SDG indicator proposals</a:t>
            </a:r>
            <a:endParaRPr lang="en-GB" sz="1100" b="0" dirty="0">
              <a:solidFill>
                <a:srgbClr val="0F5494"/>
              </a:solidFill>
              <a:cs typeface="Arial" charset="0"/>
            </a:endParaRPr>
          </a:p>
          <a:p>
            <a:pPr marL="3175"/>
            <a:endParaRPr lang="en-GB" sz="1100" dirty="0">
              <a:solidFill>
                <a:srgbClr val="0F5494"/>
              </a:solidFill>
              <a:cs typeface="Arial" charset="0"/>
            </a:endParaRPr>
          </a:p>
          <a:p>
            <a:pPr marL="3175"/>
            <a:r>
              <a:rPr lang="en-GB" sz="1100" dirty="0" smtClean="0">
                <a:solidFill>
                  <a:srgbClr val="0F5494"/>
                </a:solidFill>
                <a:cs typeface="Arial" charset="0"/>
              </a:rPr>
              <a:t>October 2015: 2</a:t>
            </a:r>
            <a:r>
              <a:rPr lang="en-GB" sz="1100" baseline="30000" dirty="0" smtClean="0">
                <a:solidFill>
                  <a:srgbClr val="0F5494"/>
                </a:solidFill>
                <a:cs typeface="Arial" charset="0"/>
              </a:rPr>
              <a:t>nd</a:t>
            </a:r>
            <a:r>
              <a:rPr lang="en-GB" sz="1100" dirty="0" smtClean="0">
                <a:solidFill>
                  <a:srgbClr val="0F5494"/>
                </a:solidFill>
                <a:cs typeface="Arial" charset="0"/>
              </a:rPr>
              <a:t> IAEG-SDGs meeting in Bangkok</a:t>
            </a:r>
          </a:p>
          <a:p>
            <a:pPr marL="3175"/>
            <a:endParaRPr lang="en-GB" sz="1100" dirty="0" smtClean="0">
              <a:solidFill>
                <a:srgbClr val="0F5494"/>
              </a:solidFill>
              <a:cs typeface="Arial" charset="0"/>
            </a:endParaRPr>
          </a:p>
          <a:p>
            <a:pPr marL="3175"/>
            <a:r>
              <a:rPr lang="en-GB" sz="1100" b="0" dirty="0" smtClean="0">
                <a:solidFill>
                  <a:srgbClr val="0F5494"/>
                </a:solidFill>
                <a:cs typeface="Arial" charset="0"/>
              </a:rPr>
              <a:t>Consultation rounds on </a:t>
            </a:r>
            <a:br>
              <a:rPr lang="en-GB" sz="1100" b="0" dirty="0" smtClean="0">
                <a:solidFill>
                  <a:srgbClr val="0F5494"/>
                </a:solidFill>
                <a:cs typeface="Arial" charset="0"/>
              </a:rPr>
            </a:br>
            <a:r>
              <a:rPr lang="en-GB" sz="1100" b="0" dirty="0" smtClean="0">
                <a:solidFill>
                  <a:srgbClr val="0F5494"/>
                </a:solidFill>
                <a:cs typeface="Arial" charset="0"/>
              </a:rPr>
              <a:t>GREEN &amp; GREY indicators</a:t>
            </a:r>
            <a:endParaRPr lang="en-GB" sz="1100" b="0" dirty="0">
              <a:solidFill>
                <a:srgbClr val="0F5494"/>
              </a:solidFill>
              <a:cs typeface="Arial" charset="0"/>
            </a:endParaRPr>
          </a:p>
          <a:p>
            <a:pPr marL="3175"/>
            <a:endParaRPr lang="en-GB" sz="1100" dirty="0">
              <a:solidFill>
                <a:srgbClr val="0F5494"/>
              </a:solidFill>
              <a:cs typeface="Arial" charset="0"/>
            </a:endParaRPr>
          </a:p>
          <a:p>
            <a:pPr marL="3175"/>
            <a:r>
              <a:rPr lang="en-GB" sz="1100" dirty="0" smtClean="0">
                <a:solidFill>
                  <a:srgbClr val="0F5494"/>
                </a:solidFill>
                <a:cs typeface="Arial" charset="0"/>
              </a:rPr>
              <a:t>IAEG-SDG report</a:t>
            </a:r>
          </a:p>
          <a:p>
            <a:pPr marL="3175"/>
            <a:r>
              <a:rPr lang="en-GB" sz="1100" dirty="0" smtClean="0">
                <a:solidFill>
                  <a:srgbClr val="0F5494"/>
                </a:solidFill>
                <a:cs typeface="Arial" charset="0"/>
              </a:rPr>
              <a:t>including final list of 241</a:t>
            </a:r>
          </a:p>
          <a:p>
            <a:pPr marL="3175"/>
            <a:r>
              <a:rPr lang="en-GB" sz="1100" dirty="0" smtClean="0">
                <a:solidFill>
                  <a:srgbClr val="0F5494"/>
                </a:solidFill>
                <a:cs typeface="Arial" charset="0"/>
              </a:rPr>
              <a:t>proposed SDG indicators (Annex IV) </a:t>
            </a:r>
          </a:p>
        </p:txBody>
      </p:sp>
      <p:sp>
        <p:nvSpPr>
          <p:cNvPr id="5" name="Pentagon 4"/>
          <p:cNvSpPr>
            <a:spLocks/>
          </p:cNvSpPr>
          <p:nvPr/>
        </p:nvSpPr>
        <p:spPr bwMode="auto">
          <a:xfrm>
            <a:off x="5076256" y="2492896"/>
            <a:ext cx="1800000" cy="3888000"/>
          </a:xfrm>
          <a:prstGeom prst="homePlate">
            <a:avLst>
              <a:gd name="adj" fmla="val 25457"/>
            </a:avLst>
          </a:prstGeom>
          <a:solidFill>
            <a:srgbClr val="3399FF">
              <a:alpha val="40000"/>
            </a:srgbClr>
          </a:solidFill>
          <a:ln w="9525" cap="flat" cmpd="sng" algn="ctr">
            <a:noFill/>
            <a:prstDash val="solid"/>
            <a:round/>
            <a:headEnd type="none" w="med" len="med"/>
            <a:tailEnd type="none" w="med" len="med"/>
          </a:ln>
          <a:effectLst/>
          <a:scene3d>
            <a:camera prst="orthographicFront"/>
            <a:lightRig rig="threePt" dir="t"/>
          </a:scene3d>
          <a:sp3d>
            <a:bevelT/>
          </a:sp3d>
          <a:extLst/>
        </p:spPr>
        <p:txBody>
          <a:bodyPr vert="horz" wrap="square" lIns="91440" tIns="45720" rIns="91440" bIns="45720" numCol="1" rtlCol="0" anchor="ctr" anchorCtr="0" compatLnSpc="1">
            <a:prstTxWarp prst="textNoShape">
              <a:avLst/>
            </a:prstTxWarp>
          </a:bodyPr>
          <a:lstStyle/>
          <a:p>
            <a:pPr marL="3175"/>
            <a:r>
              <a:rPr lang="en-GB" sz="1100" dirty="0" smtClean="0">
                <a:solidFill>
                  <a:srgbClr val="0F5494"/>
                </a:solidFill>
                <a:cs typeface="Arial" charset="0"/>
              </a:rPr>
              <a:t>June/July 2016</a:t>
            </a:r>
          </a:p>
          <a:p>
            <a:endParaRPr lang="en-GB" sz="1100" b="0" dirty="0" smtClean="0">
              <a:solidFill>
                <a:srgbClr val="0F5494"/>
              </a:solidFill>
              <a:cs typeface="Arial" charset="0"/>
            </a:endParaRPr>
          </a:p>
          <a:p>
            <a:r>
              <a:rPr lang="en-GB" sz="1100" b="0" dirty="0" smtClean="0">
                <a:solidFill>
                  <a:srgbClr val="0F5494"/>
                </a:solidFill>
                <a:cs typeface="Arial" charset="0"/>
              </a:rPr>
              <a:t>Release </a:t>
            </a:r>
            <a:r>
              <a:rPr lang="en-GB" sz="1100" b="0" dirty="0">
                <a:solidFill>
                  <a:srgbClr val="0F5494"/>
                </a:solidFill>
                <a:cs typeface="Arial" charset="0"/>
              </a:rPr>
              <a:t>of SDG </a:t>
            </a:r>
          </a:p>
          <a:p>
            <a:r>
              <a:rPr lang="en-GB" sz="1100" b="0" dirty="0">
                <a:solidFill>
                  <a:srgbClr val="0F5494"/>
                </a:solidFill>
                <a:cs typeface="Arial" charset="0"/>
              </a:rPr>
              <a:t>baseline report for</a:t>
            </a:r>
          </a:p>
          <a:p>
            <a:r>
              <a:rPr lang="en-GB" sz="1100" b="0" dirty="0">
                <a:solidFill>
                  <a:srgbClr val="0F5494"/>
                </a:solidFill>
                <a:cs typeface="Arial" charset="0"/>
              </a:rPr>
              <a:t>global monitoring</a:t>
            </a:r>
          </a:p>
          <a:p>
            <a:r>
              <a:rPr lang="en-GB" sz="1100" b="0" dirty="0">
                <a:solidFill>
                  <a:srgbClr val="0F5494"/>
                </a:solidFill>
                <a:cs typeface="Arial" charset="0"/>
              </a:rPr>
              <a:t>providing data and</a:t>
            </a:r>
          </a:p>
          <a:p>
            <a:r>
              <a:rPr lang="en-GB" sz="1100" b="0" dirty="0">
                <a:solidFill>
                  <a:srgbClr val="0F5494"/>
                </a:solidFill>
                <a:cs typeface="Arial" charset="0"/>
              </a:rPr>
              <a:t>identifying </a:t>
            </a:r>
            <a:r>
              <a:rPr lang="en-GB" sz="1100" b="0" dirty="0" smtClean="0">
                <a:solidFill>
                  <a:srgbClr val="0F5494"/>
                </a:solidFill>
                <a:cs typeface="Arial" charset="0"/>
              </a:rPr>
              <a:t>gaps</a:t>
            </a:r>
          </a:p>
          <a:p>
            <a:endParaRPr lang="en-GB" sz="1100" b="0" dirty="0">
              <a:solidFill>
                <a:srgbClr val="0F5494"/>
              </a:solidFill>
              <a:cs typeface="Arial" charset="0"/>
            </a:endParaRPr>
          </a:p>
          <a:p>
            <a:endParaRPr lang="en-GB" sz="1100" b="0" dirty="0" smtClean="0">
              <a:solidFill>
                <a:srgbClr val="0F5494"/>
              </a:solidFill>
              <a:cs typeface="Arial" charset="0"/>
            </a:endParaRPr>
          </a:p>
          <a:p>
            <a:r>
              <a:rPr lang="en-GB" sz="1100" dirty="0" smtClean="0">
                <a:solidFill>
                  <a:srgbClr val="0F5494"/>
                </a:solidFill>
                <a:cs typeface="Arial" charset="0"/>
              </a:rPr>
              <a:t>March-Dec 2016</a:t>
            </a:r>
          </a:p>
          <a:p>
            <a:endParaRPr lang="en-GB" sz="1100" b="0" dirty="0">
              <a:solidFill>
                <a:srgbClr val="0F5494"/>
              </a:solidFill>
              <a:cs typeface="Arial" charset="0"/>
            </a:endParaRPr>
          </a:p>
          <a:p>
            <a:r>
              <a:rPr lang="en-GB" sz="1100" b="0" dirty="0">
                <a:solidFill>
                  <a:srgbClr val="0F5494"/>
                </a:solidFill>
                <a:cs typeface="Arial" charset="0"/>
              </a:rPr>
              <a:t>Possible release of </a:t>
            </a:r>
          </a:p>
          <a:p>
            <a:r>
              <a:rPr lang="en-GB" sz="1100" b="0" dirty="0">
                <a:solidFill>
                  <a:srgbClr val="0F5494"/>
                </a:solidFill>
                <a:cs typeface="Arial" charset="0"/>
              </a:rPr>
              <a:t>national and regional </a:t>
            </a:r>
          </a:p>
          <a:p>
            <a:r>
              <a:rPr lang="en-GB" sz="1100" b="0" dirty="0">
                <a:solidFill>
                  <a:srgbClr val="0F5494"/>
                </a:solidFill>
                <a:cs typeface="Arial" charset="0"/>
              </a:rPr>
              <a:t>baseline data </a:t>
            </a:r>
          </a:p>
          <a:p>
            <a:r>
              <a:rPr lang="en-GB" sz="1100" b="0" dirty="0" smtClean="0">
                <a:solidFill>
                  <a:srgbClr val="0F5494"/>
                </a:solidFill>
                <a:cs typeface="Arial" charset="0"/>
              </a:rPr>
              <a:t>reports</a:t>
            </a:r>
            <a:endParaRPr lang="en-GB" sz="1100" b="0" dirty="0">
              <a:solidFill>
                <a:srgbClr val="0F5494"/>
              </a:solidFill>
              <a:cs typeface="Arial" charset="0"/>
            </a:endParaRPr>
          </a:p>
        </p:txBody>
      </p:sp>
      <p:sp>
        <p:nvSpPr>
          <p:cNvPr id="6" name="Pentagon 5"/>
          <p:cNvSpPr>
            <a:spLocks/>
          </p:cNvSpPr>
          <p:nvPr/>
        </p:nvSpPr>
        <p:spPr bwMode="auto">
          <a:xfrm>
            <a:off x="7020472" y="2492896"/>
            <a:ext cx="1800000" cy="3888000"/>
          </a:xfrm>
          <a:prstGeom prst="homePlate">
            <a:avLst>
              <a:gd name="adj" fmla="val 24389"/>
            </a:avLst>
          </a:prstGeom>
          <a:solidFill>
            <a:srgbClr val="3399FF">
              <a:alpha val="40000"/>
            </a:srgbClr>
          </a:solidFill>
          <a:ln w="9525" cap="flat" cmpd="sng" algn="ctr">
            <a:noFill/>
            <a:prstDash val="solid"/>
            <a:round/>
            <a:headEnd type="none" w="med" len="med"/>
            <a:tailEnd type="none" w="med" len="med"/>
          </a:ln>
          <a:effectLst/>
          <a:scene3d>
            <a:camera prst="orthographicFront"/>
            <a:lightRig rig="threePt" dir="t"/>
          </a:scene3d>
          <a:sp3d>
            <a:bevelT/>
          </a:sp3d>
          <a:extLst/>
        </p:spPr>
        <p:txBody>
          <a:bodyPr vert="horz" wrap="square" lIns="91440" tIns="45720" rIns="91440" bIns="45720" numCol="1" rtlCol="0" anchor="ctr" anchorCtr="0" compatLnSpc="1">
            <a:prstTxWarp prst="textNoShape">
              <a:avLst/>
            </a:prstTxWarp>
          </a:bodyPr>
          <a:lstStyle/>
          <a:p>
            <a:pPr marL="3175"/>
            <a:r>
              <a:rPr lang="en-GB" sz="1100" dirty="0" smtClean="0">
                <a:solidFill>
                  <a:srgbClr val="0F5494"/>
                </a:solidFill>
                <a:cs typeface="Arial" charset="0"/>
              </a:rPr>
              <a:t>2016 – 2020</a:t>
            </a:r>
          </a:p>
          <a:p>
            <a:pPr marL="3175"/>
            <a:endParaRPr lang="en-GB" sz="1100" b="0" dirty="0">
              <a:solidFill>
                <a:srgbClr val="0F5494"/>
              </a:solidFill>
              <a:cs typeface="Arial" charset="0"/>
            </a:endParaRPr>
          </a:p>
          <a:p>
            <a:pPr marL="3175"/>
            <a:r>
              <a:rPr lang="en-GB" sz="1100" b="0" dirty="0">
                <a:solidFill>
                  <a:srgbClr val="0F5494"/>
                </a:solidFill>
                <a:cs typeface="Arial" charset="0"/>
              </a:rPr>
              <a:t>Scaling-up of </a:t>
            </a:r>
            <a:r>
              <a:rPr lang="en-GB" sz="1100" b="0" dirty="0" smtClean="0">
                <a:solidFill>
                  <a:srgbClr val="0F5494"/>
                </a:solidFill>
                <a:cs typeface="Arial" charset="0"/>
              </a:rPr>
              <a:t>national, regional </a:t>
            </a:r>
            <a:r>
              <a:rPr lang="en-GB" sz="1100" b="0" dirty="0">
                <a:solidFill>
                  <a:srgbClr val="0F5494"/>
                </a:solidFill>
                <a:cs typeface="Arial" charset="0"/>
              </a:rPr>
              <a:t>and global </a:t>
            </a:r>
            <a:r>
              <a:rPr lang="en-GB" sz="1100" b="0" dirty="0" smtClean="0">
                <a:solidFill>
                  <a:srgbClr val="0F5494"/>
                </a:solidFill>
                <a:cs typeface="Arial" charset="0"/>
              </a:rPr>
              <a:t>capacities </a:t>
            </a:r>
            <a:r>
              <a:rPr lang="en-GB" sz="1100" b="0" dirty="0">
                <a:solidFill>
                  <a:srgbClr val="0F5494"/>
                </a:solidFill>
                <a:cs typeface="Arial" charset="0"/>
              </a:rPr>
              <a:t>to monitor the </a:t>
            </a:r>
            <a:r>
              <a:rPr lang="en-GB" sz="1100" b="0" dirty="0" smtClean="0">
                <a:solidFill>
                  <a:srgbClr val="0F5494"/>
                </a:solidFill>
                <a:cs typeface="Arial" charset="0"/>
              </a:rPr>
              <a:t>2030 Agenda</a:t>
            </a:r>
            <a:endParaRPr lang="en-GB" sz="1100" b="0" dirty="0">
              <a:solidFill>
                <a:srgbClr val="0F5494"/>
              </a:solidFill>
              <a:cs typeface="Arial" charset="0"/>
            </a:endParaRPr>
          </a:p>
          <a:p>
            <a:pPr marL="3175"/>
            <a:endParaRPr lang="en-GB" sz="1100" b="0" dirty="0" smtClean="0">
              <a:solidFill>
                <a:srgbClr val="0F5494"/>
              </a:solidFill>
              <a:cs typeface="Arial" charset="0"/>
            </a:endParaRPr>
          </a:p>
        </p:txBody>
      </p:sp>
      <p:sp>
        <p:nvSpPr>
          <p:cNvPr id="7" name="Inhaltsplatzhalter 5"/>
          <p:cNvSpPr txBox="1">
            <a:spLocks/>
          </p:cNvSpPr>
          <p:nvPr/>
        </p:nvSpPr>
        <p:spPr bwMode="auto">
          <a:xfrm rot="16200000">
            <a:off x="2705059" y="4187566"/>
            <a:ext cx="3235222" cy="498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0" fontAlgn="base" hangingPunct="0">
              <a:spcBef>
                <a:spcPct val="20000"/>
              </a:spcBef>
              <a:spcAft>
                <a:spcPct val="0"/>
              </a:spcAft>
              <a:buClr>
                <a:srgbClr val="009FBA"/>
              </a:buClr>
              <a:buChar char="•"/>
              <a:defRPr sz="2000" b="1">
                <a:solidFill>
                  <a:srgbClr val="0F5494"/>
                </a:solidFill>
                <a:latin typeface="+mn-lt"/>
              </a:defRPr>
            </a:lvl2pPr>
            <a:lvl3pPr marL="1143000" indent="-228600" algn="l" rtl="0" eaLnBrk="0" fontAlgn="base" hangingPunct="0">
              <a:spcBef>
                <a:spcPct val="20000"/>
              </a:spcBef>
              <a:spcAft>
                <a:spcPct val="0"/>
              </a:spcAft>
              <a:defRPr sz="1400">
                <a:solidFill>
                  <a:srgbClr val="0F5494"/>
                </a:solidFill>
                <a:latin typeface="+mn-lt"/>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indent="0" algn="ctr">
              <a:buClr>
                <a:srgbClr val="FFFFFF"/>
              </a:buClr>
              <a:buFontTx/>
              <a:buNone/>
            </a:pPr>
            <a:r>
              <a:rPr lang="de-DE" sz="1200" i="0" kern="0" dirty="0" smtClean="0">
                <a:solidFill>
                  <a:srgbClr val="FF0000"/>
                </a:solidFill>
              </a:rPr>
              <a:t>47th UNSC </a:t>
            </a:r>
            <a:r>
              <a:rPr lang="de-DE" sz="1200" i="0" kern="0" dirty="0" err="1" smtClean="0">
                <a:solidFill>
                  <a:srgbClr val="FF0000"/>
                </a:solidFill>
              </a:rPr>
              <a:t>session</a:t>
            </a:r>
            <a:r>
              <a:rPr lang="de-DE" sz="1200" i="0" kern="0" dirty="0" smtClean="0">
                <a:solidFill>
                  <a:srgbClr val="FF0000"/>
                </a:solidFill>
              </a:rPr>
              <a:t>; March 2016</a:t>
            </a:r>
            <a:endParaRPr lang="de-DE" sz="1200" i="0" kern="0" dirty="0">
              <a:solidFill>
                <a:srgbClr val="FF0000"/>
              </a:solidFill>
            </a:endParaRPr>
          </a:p>
        </p:txBody>
      </p:sp>
      <p:sp>
        <p:nvSpPr>
          <p:cNvPr id="8" name="Inhaltsplatzhalter 5"/>
          <p:cNvSpPr txBox="1">
            <a:spLocks/>
          </p:cNvSpPr>
          <p:nvPr/>
        </p:nvSpPr>
        <p:spPr bwMode="auto">
          <a:xfrm rot="16200000">
            <a:off x="-684712" y="4187566"/>
            <a:ext cx="3235222" cy="498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0" fontAlgn="base" hangingPunct="0">
              <a:spcBef>
                <a:spcPct val="20000"/>
              </a:spcBef>
              <a:spcAft>
                <a:spcPct val="0"/>
              </a:spcAft>
              <a:buClr>
                <a:srgbClr val="009FBA"/>
              </a:buClr>
              <a:buChar char="•"/>
              <a:defRPr sz="2000" b="1">
                <a:solidFill>
                  <a:srgbClr val="0F5494"/>
                </a:solidFill>
                <a:latin typeface="+mn-lt"/>
              </a:defRPr>
            </a:lvl2pPr>
            <a:lvl3pPr marL="1143000" indent="-228600" algn="l" rtl="0" eaLnBrk="0" fontAlgn="base" hangingPunct="0">
              <a:spcBef>
                <a:spcPct val="20000"/>
              </a:spcBef>
              <a:spcAft>
                <a:spcPct val="0"/>
              </a:spcAft>
              <a:defRPr sz="1400">
                <a:solidFill>
                  <a:srgbClr val="0F5494"/>
                </a:solidFill>
                <a:latin typeface="+mn-lt"/>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indent="0" algn="ctr">
              <a:buClr>
                <a:srgbClr val="FFFFFF"/>
              </a:buClr>
              <a:buFontTx/>
              <a:buNone/>
            </a:pPr>
            <a:r>
              <a:rPr lang="de-DE" sz="1200" i="0" kern="0" dirty="0" smtClean="0">
                <a:solidFill>
                  <a:srgbClr val="FF0000"/>
                </a:solidFill>
              </a:rPr>
              <a:t>46th UNSC </a:t>
            </a:r>
            <a:r>
              <a:rPr lang="de-DE" sz="1200" i="0" kern="0" dirty="0" err="1" smtClean="0">
                <a:solidFill>
                  <a:srgbClr val="FF0000"/>
                </a:solidFill>
              </a:rPr>
              <a:t>session</a:t>
            </a:r>
            <a:r>
              <a:rPr lang="de-DE" sz="1200" i="0" kern="0" dirty="0" smtClean="0">
                <a:solidFill>
                  <a:srgbClr val="FF0000"/>
                </a:solidFill>
              </a:rPr>
              <a:t>; March 2015</a:t>
            </a:r>
            <a:endParaRPr lang="de-DE" sz="1200" i="0" kern="0" dirty="0">
              <a:solidFill>
                <a:srgbClr val="FF0000"/>
              </a:solidFill>
            </a:endParaRPr>
          </a:p>
        </p:txBody>
      </p:sp>
      <p:pic>
        <p:nvPicPr>
          <p:cNvPr id="9" name="Picture 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987881">
            <a:off x="7422694" y="900884"/>
            <a:ext cx="1721358" cy="1378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Inhaltsplatzhalter 5"/>
          <p:cNvSpPr txBox="1">
            <a:spLocks/>
          </p:cNvSpPr>
          <p:nvPr/>
        </p:nvSpPr>
        <p:spPr bwMode="auto">
          <a:xfrm rot="16200000">
            <a:off x="3122455" y="4187567"/>
            <a:ext cx="3235222" cy="498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0" fontAlgn="base" hangingPunct="0">
              <a:spcBef>
                <a:spcPct val="20000"/>
              </a:spcBef>
              <a:spcAft>
                <a:spcPct val="0"/>
              </a:spcAft>
              <a:buClr>
                <a:srgbClr val="009FBA"/>
              </a:buClr>
              <a:buChar char="•"/>
              <a:defRPr sz="2000" b="1">
                <a:solidFill>
                  <a:srgbClr val="0F5494"/>
                </a:solidFill>
                <a:latin typeface="+mn-lt"/>
              </a:defRPr>
            </a:lvl2pPr>
            <a:lvl3pPr marL="1143000" indent="-228600" algn="l" rtl="0" eaLnBrk="0" fontAlgn="base" hangingPunct="0">
              <a:spcBef>
                <a:spcPct val="20000"/>
              </a:spcBef>
              <a:spcAft>
                <a:spcPct val="0"/>
              </a:spcAft>
              <a:defRPr sz="1400">
                <a:solidFill>
                  <a:srgbClr val="0F5494"/>
                </a:solidFill>
                <a:latin typeface="+mn-lt"/>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indent="0" algn="ctr">
              <a:buClr>
                <a:srgbClr val="FFFFFF"/>
              </a:buClr>
              <a:buFontTx/>
              <a:buNone/>
            </a:pPr>
            <a:r>
              <a:rPr lang="de-DE" sz="1200" i="0" kern="0" dirty="0" smtClean="0">
                <a:solidFill>
                  <a:srgbClr val="FF0000"/>
                </a:solidFill>
              </a:rPr>
              <a:t>Adoption </a:t>
            </a:r>
            <a:r>
              <a:rPr lang="de-DE" sz="1200" i="0" kern="0" dirty="0" err="1" smtClean="0">
                <a:solidFill>
                  <a:srgbClr val="FF0000"/>
                </a:solidFill>
              </a:rPr>
              <a:t>of</a:t>
            </a:r>
            <a:r>
              <a:rPr lang="de-DE" sz="1200" i="0" kern="0" dirty="0" smtClean="0">
                <a:solidFill>
                  <a:srgbClr val="FF0000"/>
                </a:solidFill>
              </a:rPr>
              <a:t> SDG </a:t>
            </a:r>
            <a:r>
              <a:rPr lang="de-DE" sz="1200" i="0" kern="0" dirty="0" err="1" smtClean="0">
                <a:solidFill>
                  <a:srgbClr val="FF0000"/>
                </a:solidFill>
              </a:rPr>
              <a:t>indicator</a:t>
            </a:r>
            <a:r>
              <a:rPr lang="de-DE" sz="1200" i="0" kern="0" dirty="0" smtClean="0">
                <a:solidFill>
                  <a:srgbClr val="FF0000"/>
                </a:solidFill>
              </a:rPr>
              <a:t> </a:t>
            </a:r>
            <a:r>
              <a:rPr lang="de-DE" sz="1200" i="0" kern="0" dirty="0" err="1" smtClean="0">
                <a:solidFill>
                  <a:srgbClr val="FF0000"/>
                </a:solidFill>
              </a:rPr>
              <a:t>set</a:t>
            </a:r>
            <a:r>
              <a:rPr lang="de-DE" sz="1200" i="0" kern="0" dirty="0" smtClean="0">
                <a:solidFill>
                  <a:srgbClr val="FF0000"/>
                </a:solidFill>
              </a:rPr>
              <a:t> </a:t>
            </a:r>
            <a:br>
              <a:rPr lang="de-DE" sz="1200" i="0" kern="0" dirty="0" smtClean="0">
                <a:solidFill>
                  <a:srgbClr val="FF0000"/>
                </a:solidFill>
              </a:rPr>
            </a:br>
            <a:r>
              <a:rPr lang="de-DE" sz="1200" i="0" kern="0" dirty="0" err="1" smtClean="0">
                <a:solidFill>
                  <a:srgbClr val="FF0000"/>
                </a:solidFill>
              </a:rPr>
              <a:t>by</a:t>
            </a:r>
            <a:r>
              <a:rPr lang="de-DE" sz="1200" i="0" kern="0" dirty="0" smtClean="0">
                <a:solidFill>
                  <a:srgbClr val="FF0000"/>
                </a:solidFill>
              </a:rPr>
              <a:t> ECOSOC &amp; UN-GA</a:t>
            </a:r>
            <a:endParaRPr lang="de-DE" sz="1200" i="0" kern="0" dirty="0">
              <a:solidFill>
                <a:srgbClr val="FF0000"/>
              </a:solidFill>
            </a:endParaRPr>
          </a:p>
        </p:txBody>
      </p:sp>
    </p:spTree>
    <p:extLst>
      <p:ext uri="{BB962C8B-B14F-4D97-AF65-F5344CB8AC3E}">
        <p14:creationId xmlns:p14="http://schemas.microsoft.com/office/powerpoint/2010/main" val="190116579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err="1"/>
              <a:t>Proposed</a:t>
            </a:r>
            <a:r>
              <a:rPr lang="de-CH" dirty="0"/>
              <a:t> global SDG </a:t>
            </a:r>
            <a:r>
              <a:rPr lang="de-CH" dirty="0" err="1"/>
              <a:t>indicator</a:t>
            </a:r>
            <a:r>
              <a:rPr lang="de-CH" dirty="0"/>
              <a:t> </a:t>
            </a:r>
            <a:r>
              <a:rPr lang="de-CH" dirty="0" err="1"/>
              <a:t>set</a:t>
            </a:r>
            <a:endParaRPr lang="de-DE"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420888"/>
            <a:ext cx="7584926" cy="3979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390434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Tier </a:t>
            </a:r>
            <a:r>
              <a:rPr lang="de-CH" dirty="0" err="1" smtClean="0"/>
              <a:t>system</a:t>
            </a:r>
            <a:r>
              <a:rPr lang="de-CH" dirty="0" smtClean="0"/>
              <a:t> </a:t>
            </a:r>
            <a:r>
              <a:rPr lang="de-CH" dirty="0" err="1" smtClean="0"/>
              <a:t>for</a:t>
            </a:r>
            <a:r>
              <a:rPr lang="de-CH" dirty="0" smtClean="0"/>
              <a:t> SDG </a:t>
            </a:r>
            <a:r>
              <a:rPr lang="de-CH" dirty="0" err="1" smtClean="0"/>
              <a:t>indicators</a:t>
            </a:r>
            <a:endParaRPr lang="de-DE" dirty="0"/>
          </a:p>
        </p:txBody>
      </p:sp>
      <p:sp>
        <p:nvSpPr>
          <p:cNvPr id="3" name="Content Placeholder 2"/>
          <p:cNvSpPr>
            <a:spLocks noGrp="1"/>
          </p:cNvSpPr>
          <p:nvPr>
            <p:ph idx="1"/>
          </p:nvPr>
        </p:nvSpPr>
        <p:spPr>
          <a:xfrm>
            <a:off x="899592" y="2564904"/>
            <a:ext cx="7787208" cy="3633788"/>
          </a:xfrm>
        </p:spPr>
        <p:txBody>
          <a:bodyPr/>
          <a:lstStyle/>
          <a:p>
            <a:pPr marL="0" indent="0">
              <a:buNone/>
            </a:pPr>
            <a:r>
              <a:rPr lang="de-DE" dirty="0" smtClean="0"/>
              <a:t>Level </a:t>
            </a:r>
            <a:r>
              <a:rPr lang="de-DE" dirty="0" err="1" smtClean="0"/>
              <a:t>of</a:t>
            </a:r>
            <a:r>
              <a:rPr lang="de-DE" dirty="0" smtClean="0"/>
              <a:t> </a:t>
            </a:r>
            <a:r>
              <a:rPr lang="de-DE" dirty="0" err="1" smtClean="0"/>
              <a:t>methodological</a:t>
            </a:r>
            <a:r>
              <a:rPr lang="de-DE" dirty="0" smtClean="0"/>
              <a:t> </a:t>
            </a:r>
            <a:r>
              <a:rPr lang="de-DE" dirty="0" err="1" smtClean="0"/>
              <a:t>development</a:t>
            </a:r>
            <a:r>
              <a:rPr lang="de-DE" dirty="0" smtClean="0"/>
              <a:t> </a:t>
            </a:r>
            <a:r>
              <a:rPr lang="de-DE" dirty="0" err="1" smtClean="0"/>
              <a:t>and</a:t>
            </a:r>
            <a:r>
              <a:rPr lang="de-DE" dirty="0" smtClean="0"/>
              <a:t> </a:t>
            </a:r>
            <a:r>
              <a:rPr lang="de-DE" dirty="0" err="1" smtClean="0"/>
              <a:t>overall</a:t>
            </a:r>
            <a:r>
              <a:rPr lang="de-DE" dirty="0" smtClean="0"/>
              <a:t> </a:t>
            </a:r>
            <a:r>
              <a:rPr lang="de-DE" dirty="0" err="1" smtClean="0"/>
              <a:t>data</a:t>
            </a:r>
            <a:r>
              <a:rPr lang="de-DE" dirty="0" smtClean="0"/>
              <a:t> </a:t>
            </a:r>
            <a:r>
              <a:rPr lang="de-DE" dirty="0" err="1" smtClean="0"/>
              <a:t>availability</a:t>
            </a:r>
            <a:r>
              <a:rPr lang="de-DE" dirty="0" smtClean="0"/>
              <a:t>:</a:t>
            </a:r>
          </a:p>
          <a:p>
            <a:pPr marL="457200" indent="-457200">
              <a:buFont typeface="+mj-lt"/>
              <a:buAutoNum type="alphaLcParenR"/>
            </a:pPr>
            <a:r>
              <a:rPr lang="de-CH" dirty="0" err="1" smtClean="0"/>
              <a:t>Methodology</a:t>
            </a:r>
            <a:r>
              <a:rPr lang="de-CH" dirty="0" smtClean="0"/>
              <a:t> </a:t>
            </a:r>
            <a:r>
              <a:rPr lang="de-CH" dirty="0" err="1" smtClean="0"/>
              <a:t>exists</a:t>
            </a:r>
            <a:r>
              <a:rPr lang="de-CH" dirty="0" smtClean="0"/>
              <a:t> </a:t>
            </a:r>
            <a:r>
              <a:rPr lang="de-CH" dirty="0" err="1" smtClean="0"/>
              <a:t>and</a:t>
            </a:r>
            <a:r>
              <a:rPr lang="de-CH" dirty="0" smtClean="0"/>
              <a:t> </a:t>
            </a:r>
            <a:r>
              <a:rPr lang="de-CH" dirty="0" err="1" smtClean="0"/>
              <a:t>data</a:t>
            </a:r>
            <a:r>
              <a:rPr lang="de-CH" dirty="0" smtClean="0"/>
              <a:t> </a:t>
            </a:r>
            <a:r>
              <a:rPr lang="de-CH" dirty="0" err="1" smtClean="0"/>
              <a:t>are</a:t>
            </a:r>
            <a:r>
              <a:rPr lang="de-CH" dirty="0" smtClean="0"/>
              <a:t> </a:t>
            </a:r>
            <a:r>
              <a:rPr lang="de-CH" dirty="0" err="1" smtClean="0"/>
              <a:t>widely</a:t>
            </a:r>
            <a:r>
              <a:rPr lang="de-CH" dirty="0" smtClean="0"/>
              <a:t> </a:t>
            </a:r>
            <a:r>
              <a:rPr lang="de-CH" dirty="0" err="1" smtClean="0"/>
              <a:t>available</a:t>
            </a:r>
            <a:r>
              <a:rPr lang="de-CH" dirty="0" smtClean="0"/>
              <a:t> (</a:t>
            </a:r>
            <a:r>
              <a:rPr lang="de-CH" dirty="0" err="1" smtClean="0"/>
              <a:t>tier</a:t>
            </a:r>
            <a:r>
              <a:rPr lang="de-CH" dirty="0" smtClean="0"/>
              <a:t> I)</a:t>
            </a:r>
          </a:p>
          <a:p>
            <a:pPr marL="457200" indent="-457200">
              <a:buFont typeface="+mj-lt"/>
              <a:buAutoNum type="alphaLcParenR"/>
            </a:pPr>
            <a:r>
              <a:rPr lang="de-CH" dirty="0" err="1" smtClean="0"/>
              <a:t>Methodology</a:t>
            </a:r>
            <a:r>
              <a:rPr lang="de-CH" dirty="0" smtClean="0"/>
              <a:t> </a:t>
            </a:r>
            <a:r>
              <a:rPr lang="de-CH" dirty="0" err="1" smtClean="0"/>
              <a:t>has</a:t>
            </a:r>
            <a:r>
              <a:rPr lang="de-CH" dirty="0" smtClean="0"/>
              <a:t> </a:t>
            </a:r>
            <a:r>
              <a:rPr lang="de-CH" dirty="0" err="1" smtClean="0"/>
              <a:t>been</a:t>
            </a:r>
            <a:r>
              <a:rPr lang="de-CH" dirty="0" smtClean="0"/>
              <a:t> </a:t>
            </a:r>
            <a:r>
              <a:rPr lang="de-CH" dirty="0" err="1" smtClean="0"/>
              <a:t>established</a:t>
            </a:r>
            <a:r>
              <a:rPr lang="de-CH" dirty="0" smtClean="0"/>
              <a:t> but </a:t>
            </a:r>
            <a:r>
              <a:rPr lang="de-CH" dirty="0" err="1" smtClean="0"/>
              <a:t>data</a:t>
            </a:r>
            <a:r>
              <a:rPr lang="de-CH" dirty="0" smtClean="0"/>
              <a:t> </a:t>
            </a:r>
            <a:r>
              <a:rPr lang="de-CH" dirty="0" err="1" smtClean="0"/>
              <a:t>are</a:t>
            </a:r>
            <a:r>
              <a:rPr lang="de-CH" dirty="0" smtClean="0"/>
              <a:t> not </a:t>
            </a:r>
            <a:r>
              <a:rPr lang="de-CH" dirty="0" err="1" smtClean="0"/>
              <a:t>easily</a:t>
            </a:r>
            <a:r>
              <a:rPr lang="de-CH" dirty="0" smtClean="0"/>
              <a:t> </a:t>
            </a:r>
            <a:r>
              <a:rPr lang="de-CH" dirty="0" err="1" smtClean="0"/>
              <a:t>available</a:t>
            </a:r>
            <a:r>
              <a:rPr lang="de-CH" dirty="0" smtClean="0"/>
              <a:t> (</a:t>
            </a:r>
            <a:r>
              <a:rPr lang="de-CH" dirty="0" err="1" smtClean="0"/>
              <a:t>tier</a:t>
            </a:r>
            <a:r>
              <a:rPr lang="de-CH" dirty="0" smtClean="0"/>
              <a:t> II)</a:t>
            </a:r>
          </a:p>
          <a:p>
            <a:pPr marL="457200" indent="-457200">
              <a:buFont typeface="+mj-lt"/>
              <a:buAutoNum type="alphaLcParenR"/>
            </a:pPr>
            <a:r>
              <a:rPr lang="de-CH" dirty="0" err="1" smtClean="0"/>
              <a:t>Internationally</a:t>
            </a:r>
            <a:r>
              <a:rPr lang="de-CH" dirty="0" smtClean="0"/>
              <a:t> </a:t>
            </a:r>
            <a:r>
              <a:rPr lang="de-CH" dirty="0" err="1" smtClean="0"/>
              <a:t>agreed</a:t>
            </a:r>
            <a:r>
              <a:rPr lang="de-CH" dirty="0" smtClean="0"/>
              <a:t> </a:t>
            </a:r>
            <a:r>
              <a:rPr lang="de-CH" dirty="0" err="1" smtClean="0"/>
              <a:t>methodology</a:t>
            </a:r>
            <a:r>
              <a:rPr lang="de-CH" dirty="0" smtClean="0"/>
              <a:t> </a:t>
            </a:r>
            <a:r>
              <a:rPr lang="de-CH" dirty="0" err="1" smtClean="0"/>
              <a:t>has</a:t>
            </a:r>
            <a:r>
              <a:rPr lang="de-CH" dirty="0" smtClean="0"/>
              <a:t> not </a:t>
            </a:r>
            <a:r>
              <a:rPr lang="de-CH" dirty="0" err="1" smtClean="0"/>
              <a:t>yet</a:t>
            </a:r>
            <a:r>
              <a:rPr lang="de-CH" dirty="0" smtClean="0"/>
              <a:t> </a:t>
            </a:r>
            <a:r>
              <a:rPr lang="de-CH" dirty="0" err="1" smtClean="0"/>
              <a:t>been</a:t>
            </a:r>
            <a:r>
              <a:rPr lang="de-CH" dirty="0" smtClean="0"/>
              <a:t> </a:t>
            </a:r>
            <a:r>
              <a:rPr lang="de-CH" dirty="0" err="1" smtClean="0"/>
              <a:t>developed</a:t>
            </a:r>
            <a:r>
              <a:rPr lang="de-CH" dirty="0" smtClean="0"/>
              <a:t> (</a:t>
            </a:r>
            <a:r>
              <a:rPr lang="de-CH" dirty="0" err="1" smtClean="0"/>
              <a:t>tier</a:t>
            </a:r>
            <a:r>
              <a:rPr lang="de-CH" dirty="0" smtClean="0"/>
              <a:t> III)</a:t>
            </a:r>
          </a:p>
          <a:p>
            <a:pPr marL="0" indent="0">
              <a:buNone/>
            </a:pPr>
            <a:endParaRPr lang="de-CH" dirty="0" smtClean="0"/>
          </a:p>
        </p:txBody>
      </p:sp>
    </p:spTree>
    <p:extLst>
      <p:ext uri="{BB962C8B-B14F-4D97-AF65-F5344CB8AC3E}">
        <p14:creationId xmlns:p14="http://schemas.microsoft.com/office/powerpoint/2010/main" val="19678476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Further </a:t>
            </a:r>
            <a:r>
              <a:rPr lang="de-CH" dirty="0" err="1"/>
              <a:t>work</a:t>
            </a:r>
            <a:r>
              <a:rPr lang="de-CH" dirty="0"/>
              <a:t> on SDG </a:t>
            </a:r>
            <a:r>
              <a:rPr lang="de-CH" dirty="0" err="1" smtClean="0"/>
              <a:t>indicators</a:t>
            </a:r>
            <a:endParaRPr lang="de-DE" dirty="0"/>
          </a:p>
        </p:txBody>
      </p:sp>
      <p:sp>
        <p:nvSpPr>
          <p:cNvPr id="4" name="Content Placeholder 2"/>
          <p:cNvSpPr txBox="1">
            <a:spLocks/>
          </p:cNvSpPr>
          <p:nvPr/>
        </p:nvSpPr>
        <p:spPr bwMode="auto">
          <a:xfrm>
            <a:off x="899592" y="2564904"/>
            <a:ext cx="7787208" cy="3633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0F5494"/>
              </a:buClr>
              <a:buFont typeface="Arial" pitchFamily="34" charset="0"/>
              <a:buChar char="•"/>
              <a:defRPr sz="2400" i="0">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r>
              <a:rPr kumimoji="0" lang="de-CH" sz="2400" b="0" i="0" u="none" strike="noStrike" kern="0" cap="none" spc="0" normalizeH="0" baseline="0" noProof="0" dirty="0" smtClean="0">
                <a:ln>
                  <a:noFill/>
                </a:ln>
                <a:solidFill>
                  <a:srgbClr val="0F5494"/>
                </a:solidFill>
                <a:effectLst/>
                <a:uLnTx/>
                <a:uFillTx/>
                <a:latin typeface="Verdana"/>
                <a:ea typeface="+mn-ea"/>
                <a:cs typeface="+mn-cs"/>
              </a:rPr>
              <a:t>Need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to</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fill</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data</a:t>
            </a:r>
            <a:r>
              <a:rPr lang="de-CH" b="0" kern="0" dirty="0"/>
              <a:t> </a:t>
            </a:r>
            <a:r>
              <a:rPr lang="de-CH" b="0" kern="0" dirty="0" err="1" smtClean="0"/>
              <a:t>gaps</a:t>
            </a:r>
            <a:endParaRPr lang="de-CH" b="0" kern="0" dirty="0" smtClean="0"/>
          </a:p>
          <a:p>
            <a:r>
              <a:rPr lang="de-CH" b="0" kern="0" dirty="0"/>
              <a:t>N</a:t>
            </a:r>
            <a:r>
              <a:rPr lang="de-CH" b="0" kern="0" dirty="0" smtClean="0"/>
              <a:t>eed </a:t>
            </a:r>
            <a:r>
              <a:rPr lang="de-CH" b="0" kern="0" dirty="0" err="1"/>
              <a:t>for</a:t>
            </a:r>
            <a:r>
              <a:rPr lang="de-CH" b="0" kern="0" dirty="0"/>
              <a:t> </a:t>
            </a:r>
            <a:r>
              <a:rPr lang="de-CH" b="0" kern="0" dirty="0" err="1"/>
              <a:t>methodological</a:t>
            </a:r>
            <a:r>
              <a:rPr lang="de-CH" b="0" kern="0" dirty="0"/>
              <a:t> </a:t>
            </a:r>
            <a:r>
              <a:rPr lang="de-CH" b="0" kern="0" dirty="0" err="1"/>
              <a:t>enhancements</a:t>
            </a:r>
            <a:endParaRPr lang="de-CH" b="0" kern="0" dirty="0"/>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Workstream</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on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disaggregation</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a:t>
            </a:r>
            <a:br>
              <a:rPr kumimoji="0" lang="de-CH" sz="2400" b="0" i="0" u="none" strike="noStrike" kern="0" cap="none" spc="0" normalizeH="0" baseline="0" noProof="0" dirty="0" smtClean="0">
                <a:ln>
                  <a:noFill/>
                </a:ln>
                <a:solidFill>
                  <a:srgbClr val="0F5494"/>
                </a:solidFill>
                <a:effectLst/>
                <a:uLnTx/>
                <a:uFillTx/>
                <a:latin typeface="Verdana"/>
                <a:ea typeface="+mn-ea"/>
                <a:cs typeface="+mn-cs"/>
              </a:rPr>
            </a:br>
            <a:r>
              <a:rPr kumimoji="0" lang="de-CH" sz="2400" b="0" i="0" u="none" strike="noStrike" kern="0" cap="none" spc="0" normalizeH="0" baseline="0" noProof="0" dirty="0" smtClean="0">
                <a:ln>
                  <a:noFill/>
                </a:ln>
                <a:solidFill>
                  <a:srgbClr val="0F5494"/>
                </a:solidFill>
                <a:effectLst/>
                <a:uLnTx/>
                <a:uFillTx/>
                <a:latin typeface="Verdana"/>
                <a:ea typeface="+mn-ea"/>
                <a:cs typeface="+mn-cs"/>
              </a:rPr>
              <a:t>(«</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Leave</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no-one</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 </a:t>
            </a:r>
            <a:r>
              <a:rPr kumimoji="0" lang="de-CH" sz="2400" b="0" i="0" u="none" strike="noStrike" kern="0" cap="none" spc="0" normalizeH="0" baseline="0" noProof="0" dirty="0" err="1" smtClean="0">
                <a:ln>
                  <a:noFill/>
                </a:ln>
                <a:solidFill>
                  <a:srgbClr val="0F5494"/>
                </a:solidFill>
                <a:effectLst/>
                <a:uLnTx/>
                <a:uFillTx/>
                <a:latin typeface="Verdana"/>
                <a:ea typeface="+mn-ea"/>
                <a:cs typeface="+mn-cs"/>
              </a:rPr>
              <a:t>behind</a:t>
            </a:r>
            <a:r>
              <a:rPr kumimoji="0" lang="de-CH" sz="2400" b="0" i="0" u="none" strike="noStrike" kern="0" cap="none" spc="0" normalizeH="0" baseline="0" noProof="0" dirty="0" smtClean="0">
                <a:ln>
                  <a:noFill/>
                </a:ln>
                <a:solidFill>
                  <a:srgbClr val="0F5494"/>
                </a:solidFill>
                <a:effectLst/>
                <a:uLnTx/>
                <a:uFillTx/>
                <a:latin typeface="Verdana"/>
                <a:ea typeface="+mn-ea"/>
                <a:cs typeface="+mn-cs"/>
              </a:rPr>
              <a:t>»)</a:t>
            </a:r>
          </a:p>
          <a:p>
            <a:pPr marL="0" marR="0" lvl="0" indent="0" algn="l" defTabSz="914400" rtl="0" eaLnBrk="1" fontAlgn="base" latinLnBrk="0" hangingPunct="1">
              <a:lnSpc>
                <a:spcPct val="100000"/>
              </a:lnSpc>
              <a:spcBef>
                <a:spcPct val="20000"/>
              </a:spcBef>
              <a:spcAft>
                <a:spcPct val="0"/>
              </a:spcAft>
              <a:buClr>
                <a:srgbClr val="0F5494"/>
              </a:buClr>
              <a:buSzTx/>
              <a:buNone/>
              <a:tabLst/>
              <a:defRPr/>
            </a:pPr>
            <a:endParaRPr kumimoji="0" lang="de-CH" sz="2400" b="0" i="0" u="none" strike="noStrike" kern="0" cap="none" spc="0" normalizeH="0" baseline="0" noProof="0" dirty="0" smtClean="0">
              <a:ln>
                <a:noFill/>
              </a:ln>
              <a:solidFill>
                <a:srgbClr val="0F5494"/>
              </a:solidFill>
              <a:effectLst/>
              <a:uLnTx/>
              <a:uFillTx/>
              <a:latin typeface="Verdana"/>
              <a:ea typeface="+mn-ea"/>
              <a:cs typeface="+mn-cs"/>
            </a:endParaRPr>
          </a:p>
          <a:p>
            <a:pPr lvl="0">
              <a:buFont typeface="Wingdings" panose="05000000000000000000" pitchFamily="2" charset="2"/>
              <a:buChar char="Ø"/>
              <a:defRPr/>
            </a:pPr>
            <a:r>
              <a:rPr lang="de-CH" b="0" i="1" kern="0" dirty="0" smtClean="0">
                <a:latin typeface="Verdana"/>
              </a:rPr>
              <a:t>Initial </a:t>
            </a:r>
            <a:r>
              <a:rPr lang="de-CH" b="0" i="1" kern="0" dirty="0" err="1" smtClean="0">
                <a:latin typeface="Verdana"/>
              </a:rPr>
              <a:t>set</a:t>
            </a:r>
            <a:r>
              <a:rPr lang="de-CH" b="0" i="1" kern="0" dirty="0" smtClean="0">
                <a:latin typeface="Verdana"/>
              </a:rPr>
              <a:t> </a:t>
            </a:r>
            <a:r>
              <a:rPr lang="de-CH" b="0" i="1" kern="0" dirty="0" err="1" smtClean="0">
                <a:latin typeface="Verdana"/>
              </a:rPr>
              <a:t>of</a:t>
            </a:r>
            <a:r>
              <a:rPr lang="de-CH" b="0" i="1" kern="0" dirty="0" smtClean="0">
                <a:latin typeface="Verdana"/>
              </a:rPr>
              <a:t> </a:t>
            </a:r>
            <a:r>
              <a:rPr lang="de-CH" b="0" i="1" kern="0" dirty="0"/>
              <a:t>global SDG </a:t>
            </a:r>
            <a:r>
              <a:rPr lang="de-CH" b="0" i="1" kern="0" dirty="0" err="1" smtClean="0">
                <a:latin typeface="Verdana"/>
              </a:rPr>
              <a:t>indicators</a:t>
            </a:r>
            <a:r>
              <a:rPr lang="de-CH" b="0" kern="0" dirty="0" smtClean="0">
                <a:latin typeface="Verdana"/>
              </a:rPr>
              <a:t> will </a:t>
            </a:r>
            <a:r>
              <a:rPr lang="de-CH" b="0" kern="0" dirty="0" err="1" smtClean="0">
                <a:latin typeface="Verdana"/>
              </a:rPr>
              <a:t>evolve</a:t>
            </a:r>
            <a:r>
              <a:rPr lang="de-CH" b="0" kern="0" dirty="0" smtClean="0">
                <a:latin typeface="Verdana"/>
              </a:rPr>
              <a:t> </a:t>
            </a:r>
            <a:r>
              <a:rPr lang="de-CH" b="0" kern="0" dirty="0" err="1" smtClean="0">
                <a:latin typeface="Verdana"/>
              </a:rPr>
              <a:t>and</a:t>
            </a:r>
            <a:r>
              <a:rPr lang="de-CH" b="0" kern="0" dirty="0" smtClean="0">
                <a:latin typeface="Verdana"/>
              </a:rPr>
              <a:t> will </a:t>
            </a:r>
            <a:r>
              <a:rPr lang="de-CH" b="0" kern="0" dirty="0" err="1" smtClean="0">
                <a:latin typeface="Verdana"/>
              </a:rPr>
              <a:t>be</a:t>
            </a:r>
            <a:r>
              <a:rPr lang="de-CH" b="0" kern="0" dirty="0" smtClean="0">
                <a:latin typeface="Verdana"/>
              </a:rPr>
              <a:t> </a:t>
            </a:r>
            <a:r>
              <a:rPr lang="de-CH" b="0" kern="0" dirty="0" err="1" smtClean="0">
                <a:latin typeface="Verdana"/>
              </a:rPr>
              <a:t>complemented</a:t>
            </a:r>
            <a:r>
              <a:rPr lang="de-CH" b="0" kern="0" dirty="0" smtClean="0">
                <a:latin typeface="Verdana"/>
              </a:rPr>
              <a:t> </a:t>
            </a:r>
            <a:r>
              <a:rPr lang="de-CH" b="0" kern="0" dirty="0" err="1" smtClean="0">
                <a:latin typeface="Verdana"/>
              </a:rPr>
              <a:t>with</a:t>
            </a:r>
            <a:r>
              <a:rPr lang="de-CH" b="0" kern="0" dirty="0" smtClean="0">
                <a:latin typeface="Verdana"/>
              </a:rPr>
              <a:t> regional </a:t>
            </a:r>
            <a:r>
              <a:rPr lang="de-CH" b="0" kern="0" dirty="0" err="1" smtClean="0">
                <a:latin typeface="Verdana"/>
              </a:rPr>
              <a:t>and</a:t>
            </a:r>
            <a:r>
              <a:rPr lang="de-CH" b="0" kern="0" dirty="0" smtClean="0">
                <a:latin typeface="Verdana"/>
              </a:rPr>
              <a:t> national </a:t>
            </a:r>
            <a:r>
              <a:rPr lang="de-CH" b="0" kern="0" dirty="0" err="1" smtClean="0">
                <a:latin typeface="Verdana"/>
              </a:rPr>
              <a:t>sets</a:t>
            </a:r>
            <a:r>
              <a:rPr lang="de-CH" b="0" kern="0" dirty="0" smtClean="0">
                <a:latin typeface="Verdana"/>
              </a:rPr>
              <a:t> </a:t>
            </a:r>
            <a:r>
              <a:rPr lang="de-CH" b="0" kern="0" dirty="0" err="1" smtClean="0">
                <a:latin typeface="Verdana"/>
              </a:rPr>
              <a:t>of</a:t>
            </a:r>
            <a:r>
              <a:rPr lang="de-CH" b="0" kern="0" dirty="0" smtClean="0">
                <a:latin typeface="Verdana"/>
              </a:rPr>
              <a:t> SDG </a:t>
            </a:r>
            <a:r>
              <a:rPr lang="de-CH" b="0" kern="0" dirty="0" err="1" smtClean="0">
                <a:latin typeface="Verdana"/>
              </a:rPr>
              <a:t>indicators</a:t>
            </a:r>
            <a:r>
              <a:rPr lang="de-CH" b="0" kern="0" dirty="0" smtClean="0">
                <a:latin typeface="Verdana"/>
              </a:rPr>
              <a:t>.</a:t>
            </a:r>
            <a:endParaRPr kumimoji="0" lang="de-CH" sz="2400" b="0" i="0" u="none" strike="noStrike" kern="0" cap="none" spc="0" normalizeH="0" baseline="0" noProof="0" dirty="0" smtClean="0">
              <a:ln>
                <a:noFill/>
              </a:ln>
              <a:solidFill>
                <a:srgbClr val="0F5494"/>
              </a:solidFill>
              <a:effectLst/>
              <a:uLnTx/>
              <a:uFillTx/>
              <a:latin typeface="Verdana"/>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endParaRPr kumimoji="0" lang="de-CH" sz="2400" b="0" i="0" u="none" strike="noStrike" kern="0" cap="none" spc="0" normalizeH="0" baseline="0" noProof="0" dirty="0" smtClean="0">
              <a:ln>
                <a:noFill/>
              </a:ln>
              <a:solidFill>
                <a:srgbClr val="0F5494"/>
              </a:solidFill>
              <a:effectLst/>
              <a:uLnTx/>
              <a:uFillTx/>
              <a:latin typeface="Verdana"/>
              <a:ea typeface="+mn-ea"/>
              <a:cs typeface="+mn-cs"/>
            </a:endParaRPr>
          </a:p>
        </p:txBody>
      </p:sp>
      <p:pic>
        <p:nvPicPr>
          <p:cNvPr id="5" name="Picture 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987881">
            <a:off x="7422694" y="972892"/>
            <a:ext cx="1721358" cy="1378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37040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SDGs as </a:t>
            </a:r>
            <a:r>
              <a:rPr lang="en-US" dirty="0" smtClean="0"/>
              <a:t>driver</a:t>
            </a:r>
            <a:r>
              <a:rPr lang="en-US" dirty="0"/>
              <a:t>: Transformative Agenda for Official Statistics</a:t>
            </a:r>
            <a:endParaRPr lang="de-DE" dirty="0"/>
          </a:p>
        </p:txBody>
      </p:sp>
      <p:sp>
        <p:nvSpPr>
          <p:cNvPr id="4" name="Content Placeholder 4"/>
          <p:cNvSpPr>
            <a:spLocks noGrp="1"/>
          </p:cNvSpPr>
          <p:nvPr>
            <p:ph idx="1"/>
          </p:nvPr>
        </p:nvSpPr>
        <p:spPr>
          <a:xfrm>
            <a:off x="755576" y="2708920"/>
            <a:ext cx="7931224" cy="3816945"/>
          </a:xfrm>
        </p:spPr>
        <p:txBody>
          <a:bodyPr/>
          <a:lstStyle/>
          <a:p>
            <a:pPr>
              <a:spcBef>
                <a:spcPts val="600"/>
              </a:spcBef>
              <a:spcAft>
                <a:spcPts val="600"/>
              </a:spcAft>
              <a:buClr>
                <a:srgbClr val="0070C0"/>
              </a:buClr>
              <a:buFont typeface="Wingdings" panose="05000000000000000000" pitchFamily="2" charset="2"/>
              <a:buChar char="§"/>
            </a:pPr>
            <a:r>
              <a:rPr lang="en-GB" i="0" dirty="0" smtClean="0"/>
              <a:t>Official data from existing </a:t>
            </a:r>
            <a:r>
              <a:rPr lang="en-GB" i="0" dirty="0"/>
              <a:t>basic statistics and accounts will </a:t>
            </a:r>
            <a:r>
              <a:rPr lang="en-GB" i="0" dirty="0" smtClean="0"/>
              <a:t>play a major role in policy cycles</a:t>
            </a:r>
          </a:p>
          <a:p>
            <a:pPr>
              <a:spcBef>
                <a:spcPts val="600"/>
              </a:spcBef>
              <a:spcAft>
                <a:spcPts val="600"/>
              </a:spcAft>
              <a:buClr>
                <a:srgbClr val="0070C0"/>
              </a:buClr>
              <a:buFont typeface="Wingdings" panose="05000000000000000000" pitchFamily="2" charset="2"/>
              <a:buChar char="§"/>
            </a:pPr>
            <a:r>
              <a:rPr lang="en-GB" i="0" dirty="0" smtClean="0"/>
              <a:t>New methods to be developed and new data sources to be evaluated</a:t>
            </a:r>
          </a:p>
          <a:p>
            <a:pPr>
              <a:spcBef>
                <a:spcPts val="600"/>
              </a:spcBef>
              <a:spcAft>
                <a:spcPts val="600"/>
              </a:spcAft>
              <a:buClr>
                <a:srgbClr val="0070C0"/>
              </a:buClr>
              <a:buFont typeface="Wingdings" panose="05000000000000000000" pitchFamily="2" charset="2"/>
              <a:buChar char="§"/>
            </a:pPr>
            <a:r>
              <a:rPr lang="en-GB" i="0" dirty="0"/>
              <a:t>Eurostat's lines of work: Big </a:t>
            </a:r>
            <a:r>
              <a:rPr lang="en-GB" i="0" dirty="0" smtClean="0"/>
              <a:t>Data</a:t>
            </a:r>
            <a:r>
              <a:rPr lang="en-GB" i="0" dirty="0"/>
              <a:t>, geospatial information, accounting </a:t>
            </a:r>
            <a:r>
              <a:rPr lang="en-GB" i="0" dirty="0" smtClean="0"/>
              <a:t>systems …</a:t>
            </a:r>
          </a:p>
          <a:p>
            <a:pPr>
              <a:spcBef>
                <a:spcPts val="600"/>
              </a:spcBef>
              <a:spcAft>
                <a:spcPts val="600"/>
              </a:spcAft>
              <a:buClr>
                <a:srgbClr val="0070C0"/>
              </a:buClr>
              <a:buFont typeface="Wingdings" panose="05000000000000000000" pitchFamily="2" charset="2"/>
              <a:buChar char="Ø"/>
            </a:pPr>
            <a:r>
              <a:rPr lang="en-GB" b="1" i="0" dirty="0" smtClean="0"/>
              <a:t>Unique opportunity for </a:t>
            </a:r>
            <a:br>
              <a:rPr lang="en-GB" b="1" i="0" dirty="0" smtClean="0"/>
            </a:br>
            <a:r>
              <a:rPr lang="en-GB" b="1" i="0" dirty="0" smtClean="0"/>
              <a:t>new partnerships!</a:t>
            </a:r>
          </a:p>
        </p:txBody>
      </p:sp>
      <p:pic>
        <p:nvPicPr>
          <p:cNvPr id="1026" name="Picture 2" descr="http://www.betapak.co.uk/images/serviceicons/pagehead-inn.jpg"/>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52765" y="5229200"/>
            <a:ext cx="2467707" cy="1155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2648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de-CH" dirty="0" err="1"/>
              <a:t>Indicators</a:t>
            </a:r>
            <a:r>
              <a:rPr lang="de-CH" dirty="0"/>
              <a:t> </a:t>
            </a:r>
            <a:r>
              <a:rPr lang="de-CH" dirty="0" err="1"/>
              <a:t>as</a:t>
            </a:r>
            <a:r>
              <a:rPr lang="de-CH" dirty="0"/>
              <a:t> </a:t>
            </a:r>
            <a:r>
              <a:rPr lang="de-CH" dirty="0" err="1"/>
              <a:t>part</a:t>
            </a:r>
            <a:r>
              <a:rPr lang="de-CH" dirty="0"/>
              <a:t> </a:t>
            </a:r>
            <a:r>
              <a:rPr lang="de-CH" dirty="0" err="1"/>
              <a:t>of</a:t>
            </a:r>
            <a:r>
              <a:rPr lang="de-CH" dirty="0"/>
              <a:t> </a:t>
            </a:r>
            <a:r>
              <a:rPr lang="de-CH" dirty="0" err="1"/>
              <a:t>the</a:t>
            </a:r>
            <a:r>
              <a:rPr lang="de-CH" dirty="0"/>
              <a:t> </a:t>
            </a:r>
            <a:br>
              <a:rPr lang="de-CH" dirty="0"/>
            </a:br>
            <a:r>
              <a:rPr lang="de-CH" dirty="0" err="1"/>
              <a:t>statistical</a:t>
            </a:r>
            <a:r>
              <a:rPr lang="de-CH" dirty="0"/>
              <a:t> </a:t>
            </a:r>
            <a:r>
              <a:rPr lang="de-CH" dirty="0" err="1"/>
              <a:t>infrastructure</a:t>
            </a:r>
            <a:endParaRPr lang="de-DE" dirty="0"/>
          </a:p>
        </p:txBody>
      </p:sp>
      <p:graphicFrame>
        <p:nvGraphicFramePr>
          <p:cNvPr id="4" name="Diagramm 5"/>
          <p:cNvGraphicFramePr/>
          <p:nvPr>
            <p:extLst>
              <p:ext uri="{D42A27DB-BD31-4B8C-83A1-F6EECF244321}">
                <p14:modId xmlns:p14="http://schemas.microsoft.com/office/powerpoint/2010/main" val="2102507685"/>
              </p:ext>
            </p:extLst>
          </p:nvPr>
        </p:nvGraphicFramePr>
        <p:xfrm>
          <a:off x="1547664" y="2564904"/>
          <a:ext cx="6192688" cy="3960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Nach links gekrümmter Pfeil 6"/>
          <p:cNvSpPr/>
          <p:nvPr/>
        </p:nvSpPr>
        <p:spPr bwMode="auto">
          <a:xfrm rot="2305592" flipH="1">
            <a:off x="2338848" y="2366757"/>
            <a:ext cx="1021536" cy="3096344"/>
          </a:xfrm>
          <a:prstGeom prst="curvedLeftArrow">
            <a:avLst/>
          </a:prstGeom>
          <a:solidFill>
            <a:srgbClr val="3E6FD2"/>
          </a:solidFill>
          <a:ln>
            <a:solidFill>
              <a:srgbClr val="0F5494"/>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de-CH" sz="1200" b="0" i="0" u="none" strike="noStrike" cap="none" normalizeH="0" baseline="0" smtClean="0">
              <a:ln>
                <a:noFill/>
              </a:ln>
              <a:solidFill>
                <a:srgbClr val="0F5494"/>
              </a:solidFill>
              <a:effectLst/>
              <a:latin typeface="Verdana" pitchFamily="34" charset="0"/>
            </a:endParaRPr>
          </a:p>
        </p:txBody>
      </p:sp>
      <p:sp>
        <p:nvSpPr>
          <p:cNvPr id="6" name="Nach links gekrümmter Pfeil 7"/>
          <p:cNvSpPr/>
          <p:nvPr/>
        </p:nvSpPr>
        <p:spPr bwMode="auto">
          <a:xfrm rot="8460587" flipH="1">
            <a:off x="6223707" y="2095831"/>
            <a:ext cx="1224136" cy="4226908"/>
          </a:xfrm>
          <a:prstGeom prst="curvedLeftArrow">
            <a:avLst/>
          </a:prstGeom>
          <a:solidFill>
            <a:srgbClr val="3E6FD2"/>
          </a:solidFill>
          <a:ln>
            <a:solidFill>
              <a:srgbClr val="0F5494"/>
            </a:solidFill>
          </a:ln>
          <a:effectLs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de-CH" sz="1200" b="0" i="0" u="none" strike="noStrike" cap="none" normalizeH="0" baseline="0" smtClean="0">
              <a:ln>
                <a:noFill/>
              </a:ln>
              <a:solidFill>
                <a:srgbClr val="0F5494"/>
              </a:solidFill>
              <a:effectLst/>
              <a:latin typeface="Verdana" pitchFamily="34" charset="0"/>
            </a:endParaRPr>
          </a:p>
        </p:txBody>
      </p:sp>
      <p:sp>
        <p:nvSpPr>
          <p:cNvPr id="7" name="Wolkenförmige Legende 8"/>
          <p:cNvSpPr/>
          <p:nvPr/>
        </p:nvSpPr>
        <p:spPr bwMode="auto">
          <a:xfrm>
            <a:off x="5724128" y="3068960"/>
            <a:ext cx="1800200" cy="936104"/>
          </a:xfrm>
          <a:prstGeom prst="cloudCallout">
            <a:avLst>
              <a:gd name="adj1" fmla="val -99122"/>
              <a:gd name="adj2" fmla="val -33372"/>
            </a:avLst>
          </a:prstGeom>
          <a:solidFill>
            <a:srgbClr val="3E6FD2"/>
          </a:solidFill>
          <a:ln>
            <a:noFill/>
          </a:ln>
          <a:effectLst/>
          <a:extLst/>
        </p:spPr>
        <p:txBody>
          <a:bodyPr vert="horz" wrap="square" lIns="0" tIns="0" rIns="0" bIns="0" numCol="1" rtlCol="0" anchor="ctr" anchorCtr="0" compatLnSpc="1">
            <a:prstTxWarp prst="textNoShape">
              <a:avLst/>
            </a:prstTxWarp>
          </a:bodyPr>
          <a:lstStyle/>
          <a:p>
            <a:pPr marL="3175" marR="0" indent="0" algn="ctr" defTabSz="914400" rtl="0" eaLnBrk="1" fontAlgn="base" latinLnBrk="0" hangingPunct="1">
              <a:lnSpc>
                <a:spcPct val="100000"/>
              </a:lnSpc>
              <a:spcBef>
                <a:spcPct val="0"/>
              </a:spcBef>
              <a:spcAft>
                <a:spcPct val="0"/>
              </a:spcAft>
              <a:buClrTx/>
              <a:buSzTx/>
              <a:buFontTx/>
              <a:buNone/>
              <a:tabLst/>
            </a:pPr>
            <a:r>
              <a:rPr kumimoji="0" lang="de-DE" sz="1400" b="0" i="0" u="none" strike="noStrike" cap="none" normalizeH="0" baseline="0" dirty="0" smtClean="0">
                <a:ln>
                  <a:noFill/>
                </a:ln>
                <a:solidFill>
                  <a:schemeClr val="bg1"/>
                </a:solidFill>
                <a:effectLst/>
                <a:latin typeface="Verdana" pitchFamily="34" charset="0"/>
              </a:rPr>
              <a:t>SDG </a:t>
            </a:r>
            <a:r>
              <a:rPr kumimoji="0" lang="de-DE" sz="1400" b="0" i="0" u="none" strike="noStrike" cap="none" normalizeH="0" baseline="0" dirty="0" err="1" smtClean="0">
                <a:ln>
                  <a:noFill/>
                </a:ln>
                <a:solidFill>
                  <a:schemeClr val="bg1"/>
                </a:solidFill>
                <a:effectLst/>
                <a:latin typeface="Verdana" pitchFamily="34" charset="0"/>
              </a:rPr>
              <a:t>indicator</a:t>
            </a:r>
            <a:r>
              <a:rPr kumimoji="0" lang="de-DE" sz="1400" b="0" i="0" u="none" strike="noStrike" cap="none" normalizeH="0" baseline="0" dirty="0" smtClean="0">
                <a:ln>
                  <a:noFill/>
                </a:ln>
                <a:solidFill>
                  <a:schemeClr val="bg1"/>
                </a:solidFill>
                <a:effectLst/>
                <a:latin typeface="Verdana" pitchFamily="34" charset="0"/>
              </a:rPr>
              <a:t> </a:t>
            </a:r>
            <a:r>
              <a:rPr kumimoji="0" lang="de-DE" sz="1400" b="0" i="0" u="none" strike="noStrike" cap="none" normalizeH="0" baseline="0" dirty="0" err="1" smtClean="0">
                <a:ln>
                  <a:noFill/>
                </a:ln>
                <a:solidFill>
                  <a:schemeClr val="bg1"/>
                </a:solidFill>
                <a:effectLst/>
                <a:latin typeface="Verdana" pitchFamily="34" charset="0"/>
              </a:rPr>
              <a:t>frameworks</a:t>
            </a:r>
            <a:endParaRPr kumimoji="0" lang="de-CH" sz="1400" b="0" i="0" u="none" strike="noStrike" cap="none" normalizeH="0" baseline="0" dirty="0" smtClean="0">
              <a:ln>
                <a:noFill/>
              </a:ln>
              <a:solidFill>
                <a:schemeClr val="bg1"/>
              </a:solidFill>
              <a:effectLst/>
              <a:latin typeface="Verdana" pitchFamily="34" charset="0"/>
            </a:endParaRPr>
          </a:p>
        </p:txBody>
      </p:sp>
      <p:sp>
        <p:nvSpPr>
          <p:cNvPr id="8" name="Rechteck 9"/>
          <p:cNvSpPr/>
          <p:nvPr/>
        </p:nvSpPr>
        <p:spPr bwMode="auto">
          <a:xfrm>
            <a:off x="827584" y="2708920"/>
            <a:ext cx="720000" cy="3096344"/>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36000" rIns="36000" bIns="36000" numCol="1" rtlCol="0" anchor="ctr" anchorCtr="0" compatLnSpc="1">
            <a:prstTxWarp prst="textNoShape">
              <a:avLst/>
            </a:prstTxWarp>
          </a:bodyPr>
          <a:lstStyle/>
          <a:p>
            <a:pPr marL="3175" marR="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err="1" smtClean="0">
                <a:ln>
                  <a:noFill/>
                </a:ln>
                <a:solidFill>
                  <a:schemeClr val="bg1"/>
                </a:solidFill>
                <a:effectLst/>
                <a:latin typeface="Verdana" pitchFamily="34" charset="0"/>
              </a:rPr>
              <a:t>specific</a:t>
            </a:r>
            <a:endParaRPr kumimoji="0" lang="de-DE" sz="1200" b="0" i="0" u="none" strike="noStrike" cap="none" normalizeH="0" baseline="0" dirty="0" smtClean="0">
              <a:ln>
                <a:noFill/>
              </a:ln>
              <a:solidFill>
                <a:schemeClr val="bg1"/>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r>
              <a:rPr lang="de-DE" sz="1200" b="0" dirty="0" err="1" smtClean="0">
                <a:solidFill>
                  <a:schemeClr val="bg1"/>
                </a:solidFill>
              </a:rPr>
              <a:t>purpose</a:t>
            </a:r>
            <a:endParaRPr lang="de-DE" sz="1200" b="0" dirty="0" smtClean="0">
              <a:solidFill>
                <a:schemeClr val="bg1"/>
              </a:solidFill>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lang="de-DE" sz="1200" b="0" dirty="0" smtClean="0">
              <a:solidFill>
                <a:srgbClr val="0F5494"/>
              </a:solidFill>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lang="de-DE" sz="1200" b="0" dirty="0" smtClean="0">
              <a:solidFill>
                <a:srgbClr val="0F5494"/>
              </a:solidFill>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lang="de-DE" sz="1200" b="0" dirty="0" smtClean="0">
              <a:solidFill>
                <a:srgbClr val="0F5494"/>
              </a:solidFill>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lang="de-DE" sz="1200" b="0" dirty="0" smtClean="0">
              <a:solidFill>
                <a:srgbClr val="0F5494"/>
              </a:solidFill>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rgbClr val="0F5494"/>
              </a:solidFill>
              <a:effectLst/>
              <a:latin typeface="Verdana" pitchFamily="34" charset="0"/>
            </a:endParaRPr>
          </a:p>
          <a:p>
            <a:pPr marL="3175" marR="0" indent="0" algn="ctr" defTabSz="914400" rtl="0" eaLnBrk="1" fontAlgn="base" latinLnBrk="0" hangingPunct="1">
              <a:lnSpc>
                <a:spcPct val="100000"/>
              </a:lnSpc>
              <a:spcBef>
                <a:spcPct val="0"/>
              </a:spcBef>
              <a:spcAft>
                <a:spcPct val="0"/>
              </a:spcAft>
              <a:buClrTx/>
              <a:buSzTx/>
              <a:buFontTx/>
              <a:buNone/>
              <a:tabLst/>
            </a:pPr>
            <a:r>
              <a:rPr lang="de-DE" sz="1200" b="0" dirty="0" smtClean="0">
                <a:solidFill>
                  <a:srgbClr val="0F5494"/>
                </a:solidFill>
              </a:rPr>
              <a:t>multi-</a:t>
            </a:r>
            <a:r>
              <a:rPr lang="de-DE" sz="1200" b="0" dirty="0" err="1" smtClean="0">
                <a:solidFill>
                  <a:srgbClr val="0F5494"/>
                </a:solidFill>
              </a:rPr>
              <a:t>purpose</a:t>
            </a:r>
            <a:endParaRPr kumimoji="0" lang="de-CH" sz="1200" b="0" i="0" u="none" strike="noStrike" cap="none" normalizeH="0" baseline="0" dirty="0" smtClean="0">
              <a:ln>
                <a:noFill/>
              </a:ln>
              <a:solidFill>
                <a:srgbClr val="0F5494"/>
              </a:solidFill>
              <a:effectLst/>
              <a:latin typeface="Verdana" pitchFamily="34" charset="0"/>
            </a:endParaRPr>
          </a:p>
        </p:txBody>
      </p:sp>
      <p:sp>
        <p:nvSpPr>
          <p:cNvPr id="9" name="Pfeil nach oben und unten 11"/>
          <p:cNvSpPr/>
          <p:nvPr/>
        </p:nvSpPr>
        <p:spPr bwMode="auto">
          <a:xfrm>
            <a:off x="5940152" y="5661312"/>
            <a:ext cx="360040" cy="576000"/>
          </a:xfrm>
          <a:prstGeom prst="upDownArrow">
            <a:avLst/>
          </a:prstGeom>
          <a:noFill/>
          <a:ln w="25400">
            <a:solidFill>
              <a:srgbClr val="0F5494"/>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de-CH" sz="1200" b="0" i="0" u="none" strike="noStrike" cap="none" normalizeH="0" baseline="0" smtClean="0">
              <a:ln>
                <a:noFill/>
              </a:ln>
              <a:solidFill>
                <a:srgbClr val="0F5494"/>
              </a:solidFill>
              <a:effectLst/>
              <a:latin typeface="Verdana" pitchFamily="34" charset="0"/>
            </a:endParaRPr>
          </a:p>
        </p:txBody>
      </p:sp>
      <p:sp>
        <p:nvSpPr>
          <p:cNvPr id="10" name="Richtungspfeil 12"/>
          <p:cNvSpPr/>
          <p:nvPr/>
        </p:nvSpPr>
        <p:spPr bwMode="auto">
          <a:xfrm flipH="1">
            <a:off x="7020272" y="5085184"/>
            <a:ext cx="1152128" cy="504056"/>
          </a:xfrm>
          <a:prstGeom prst="homePlate">
            <a:avLst/>
          </a:prstGeom>
          <a:solidFill>
            <a:srgbClr val="CC6600"/>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ctr" defTabSz="914400" rtl="0" eaLnBrk="1" fontAlgn="base" latinLnBrk="0" hangingPunct="1">
              <a:lnSpc>
                <a:spcPct val="100000"/>
              </a:lnSpc>
              <a:spcBef>
                <a:spcPct val="0"/>
              </a:spcBef>
              <a:spcAft>
                <a:spcPct val="0"/>
              </a:spcAft>
              <a:buClrTx/>
              <a:buSzTx/>
              <a:buFontTx/>
              <a:buNone/>
              <a:tabLst/>
            </a:pPr>
            <a:r>
              <a:rPr kumimoji="0" lang="de-DE" sz="1400" i="0" u="none" strike="noStrike" cap="none" normalizeH="0" baseline="0" dirty="0" smtClean="0">
                <a:ln>
                  <a:noFill/>
                </a:ln>
                <a:solidFill>
                  <a:schemeClr val="bg1">
                    <a:lumMod val="95000"/>
                  </a:schemeClr>
                </a:solidFill>
                <a:effectLst/>
                <a:latin typeface="Verdana" pitchFamily="34" charset="0"/>
              </a:rPr>
              <a:t>NSIs</a:t>
            </a:r>
            <a:endParaRPr kumimoji="0" lang="de-CH" sz="1400" i="0" u="none" strike="noStrike" cap="none" normalizeH="0" baseline="0" dirty="0" smtClean="0">
              <a:ln>
                <a:noFill/>
              </a:ln>
              <a:solidFill>
                <a:schemeClr val="bg1">
                  <a:lumMod val="95000"/>
                </a:schemeClr>
              </a:solidFill>
              <a:effectLst/>
              <a:latin typeface="Verdana" pitchFamily="34" charset="0"/>
            </a:endParaRPr>
          </a:p>
        </p:txBody>
      </p:sp>
      <p:sp>
        <p:nvSpPr>
          <p:cNvPr id="11" name="Richtungspfeil 13"/>
          <p:cNvSpPr/>
          <p:nvPr/>
        </p:nvSpPr>
        <p:spPr bwMode="auto">
          <a:xfrm flipH="1">
            <a:off x="7596336" y="5949280"/>
            <a:ext cx="1152128" cy="504056"/>
          </a:xfrm>
          <a:prstGeom prst="homePlate">
            <a:avLst/>
          </a:prstGeom>
          <a:solidFill>
            <a:srgbClr val="669900"/>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ctr" defTabSz="914400" rtl="0" eaLnBrk="1" fontAlgn="base" latinLnBrk="0" hangingPunct="1">
              <a:lnSpc>
                <a:spcPct val="100000"/>
              </a:lnSpc>
              <a:spcBef>
                <a:spcPct val="0"/>
              </a:spcBef>
              <a:spcAft>
                <a:spcPct val="0"/>
              </a:spcAft>
              <a:buClrTx/>
              <a:buSzTx/>
              <a:buFontTx/>
              <a:buNone/>
              <a:tabLst/>
            </a:pPr>
            <a:r>
              <a:rPr kumimoji="0" lang="de-DE" sz="1400" i="0" u="none" strike="noStrike" cap="none" normalizeH="0" baseline="0" dirty="0" err="1" smtClean="0">
                <a:ln>
                  <a:noFill/>
                </a:ln>
                <a:solidFill>
                  <a:schemeClr val="bg1">
                    <a:lumMod val="95000"/>
                  </a:schemeClr>
                </a:solidFill>
                <a:effectLst/>
                <a:latin typeface="Verdana" pitchFamily="34" charset="0"/>
              </a:rPr>
              <a:t>others</a:t>
            </a:r>
            <a:endParaRPr kumimoji="0" lang="de-CH" sz="1400" i="0" u="none" strike="noStrike" cap="none" normalizeH="0" baseline="0" dirty="0" smtClean="0">
              <a:ln>
                <a:noFill/>
              </a:ln>
              <a:solidFill>
                <a:schemeClr val="bg1">
                  <a:lumMod val="95000"/>
                </a:schemeClr>
              </a:solidFill>
              <a:effectLst/>
              <a:latin typeface="Verdana" pitchFamily="34" charset="0"/>
            </a:endParaRPr>
          </a:p>
        </p:txBody>
      </p:sp>
      <p:sp>
        <p:nvSpPr>
          <p:cNvPr id="12" name="TextBox 11"/>
          <p:cNvSpPr txBox="1"/>
          <p:nvPr/>
        </p:nvSpPr>
        <p:spPr>
          <a:xfrm rot="18483166">
            <a:off x="1967616" y="5202004"/>
            <a:ext cx="2260555" cy="276999"/>
          </a:xfrm>
          <a:prstGeom prst="rect">
            <a:avLst/>
          </a:prstGeom>
          <a:noFill/>
        </p:spPr>
        <p:txBody>
          <a:bodyPr wrap="none" rtlCol="0">
            <a:spAutoFit/>
          </a:bodyPr>
          <a:lstStyle/>
          <a:p>
            <a:r>
              <a:rPr lang="en-GB" sz="1200" dirty="0">
                <a:solidFill>
                  <a:srgbClr val="FF0000"/>
                </a:solidFill>
              </a:rPr>
              <a:t>G</a:t>
            </a:r>
            <a:r>
              <a:rPr lang="en-GB" sz="1200" dirty="0" smtClean="0">
                <a:solidFill>
                  <a:srgbClr val="FF0000"/>
                </a:solidFill>
              </a:rPr>
              <a:t>eospatial </a:t>
            </a:r>
            <a:r>
              <a:rPr lang="en-GB" sz="1200" dirty="0">
                <a:solidFill>
                  <a:srgbClr val="FF0000"/>
                </a:solidFill>
              </a:rPr>
              <a:t>information</a:t>
            </a:r>
            <a:r>
              <a:rPr lang="de-CH" sz="1200" dirty="0" smtClean="0">
                <a:solidFill>
                  <a:srgbClr val="FF0000"/>
                </a:solidFill>
              </a:rPr>
              <a:t>?</a:t>
            </a:r>
            <a:endParaRPr lang="de-DE" sz="1200" dirty="0">
              <a:solidFill>
                <a:srgbClr val="FF0000"/>
              </a:solidFill>
            </a:endParaRPr>
          </a:p>
        </p:txBody>
      </p:sp>
    </p:spTree>
    <p:extLst>
      <p:ext uri="{BB962C8B-B14F-4D97-AF65-F5344CB8AC3E}">
        <p14:creationId xmlns:p14="http://schemas.microsoft.com/office/powerpoint/2010/main" val="48694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de-CH" dirty="0" err="1" smtClean="0"/>
              <a:t>Reducing</a:t>
            </a:r>
            <a:r>
              <a:rPr lang="de-CH" dirty="0" smtClean="0"/>
              <a:t> </a:t>
            </a:r>
            <a:r>
              <a:rPr lang="de-CH" dirty="0" err="1" smtClean="0"/>
              <a:t>complexity</a:t>
            </a:r>
            <a:r>
              <a:rPr lang="de-CH" dirty="0" smtClean="0"/>
              <a:t> </a:t>
            </a:r>
            <a:r>
              <a:rPr lang="de-CH" dirty="0" err="1" smtClean="0"/>
              <a:t>by</a:t>
            </a:r>
            <a:r>
              <a:rPr lang="de-CH" dirty="0" smtClean="0"/>
              <a:t> </a:t>
            </a:r>
            <a:r>
              <a:rPr lang="de-CH" dirty="0" err="1" smtClean="0"/>
              <a:t>indicators</a:t>
            </a:r>
            <a:endParaRPr lang="de-DE" dirty="0"/>
          </a:p>
        </p:txBody>
      </p:sp>
      <p:pic>
        <p:nvPicPr>
          <p:cNvPr id="1026" name="Picture 2"/>
          <p:cNvPicPr preferRelativeResize="0">
            <a:picLocks noChangeArrowheads="1"/>
          </p:cNvPicPr>
          <p:nvPr/>
        </p:nvPicPr>
        <p:blipFill rotWithShape="1">
          <a:blip r:embed="rId3" cstate="print">
            <a:extLst>
              <a:ext uri="{28A0092B-C50C-407E-A947-70E740481C1C}">
                <a14:useLocalDpi xmlns:a14="http://schemas.microsoft.com/office/drawing/2010/main" val="0"/>
              </a:ext>
            </a:extLst>
          </a:blip>
          <a:srcRect l="14470" r="14173"/>
          <a:stretch/>
        </p:blipFill>
        <p:spPr bwMode="auto">
          <a:xfrm>
            <a:off x="467544" y="2564904"/>
            <a:ext cx="2591999" cy="17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415" y="2781120"/>
            <a:ext cx="2591999" cy="17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preferRelativeResize="0">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2256" y="5085328"/>
            <a:ext cx="1944000" cy="12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preferRelativeResize="0">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16016" y="5085328"/>
            <a:ext cx="1944000" cy="12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059832" y="2780928"/>
            <a:ext cx="2812437" cy="400110"/>
          </a:xfrm>
          <a:prstGeom prst="rect">
            <a:avLst/>
          </a:prstGeom>
          <a:noFill/>
        </p:spPr>
        <p:txBody>
          <a:bodyPr wrap="none" rtlCol="0">
            <a:spAutoFit/>
          </a:bodyPr>
          <a:lstStyle/>
          <a:p>
            <a:r>
              <a:rPr lang="de-CH" sz="2000" b="0" dirty="0" smtClean="0">
                <a:solidFill>
                  <a:srgbClr val="0F5494"/>
                </a:solidFill>
              </a:rPr>
              <a:t>Reality </a:t>
            </a:r>
            <a:r>
              <a:rPr lang="de-CH" sz="2000" b="0" dirty="0" err="1" smtClean="0">
                <a:solidFill>
                  <a:srgbClr val="0F5494"/>
                </a:solidFill>
              </a:rPr>
              <a:t>is</a:t>
            </a:r>
            <a:r>
              <a:rPr lang="de-CH" sz="2000" b="0" dirty="0" smtClean="0">
                <a:solidFill>
                  <a:srgbClr val="0F5494"/>
                </a:solidFill>
              </a:rPr>
              <a:t> </a:t>
            </a:r>
            <a:r>
              <a:rPr lang="de-CH" sz="2000" b="0" dirty="0" err="1" smtClean="0">
                <a:solidFill>
                  <a:srgbClr val="0F5494"/>
                </a:solidFill>
              </a:rPr>
              <a:t>complex</a:t>
            </a:r>
            <a:r>
              <a:rPr lang="de-CH" sz="2000" b="0" dirty="0" smtClean="0">
                <a:solidFill>
                  <a:srgbClr val="0F5494"/>
                </a:solidFill>
              </a:rPr>
              <a:t> …</a:t>
            </a:r>
            <a:endParaRPr lang="de-DE" sz="2000" b="0" dirty="0" err="1" smtClean="0">
              <a:solidFill>
                <a:srgbClr val="0F5494"/>
              </a:solidFill>
            </a:endParaRPr>
          </a:p>
        </p:txBody>
      </p:sp>
      <p:sp>
        <p:nvSpPr>
          <p:cNvPr id="13" name="TextBox 12"/>
          <p:cNvSpPr txBox="1"/>
          <p:nvPr/>
        </p:nvSpPr>
        <p:spPr>
          <a:xfrm>
            <a:off x="3547193" y="3622088"/>
            <a:ext cx="2608983" cy="707886"/>
          </a:xfrm>
          <a:prstGeom prst="rect">
            <a:avLst/>
          </a:prstGeom>
          <a:noFill/>
        </p:spPr>
        <p:txBody>
          <a:bodyPr wrap="none" rtlCol="0">
            <a:spAutoFit/>
          </a:bodyPr>
          <a:lstStyle/>
          <a:p>
            <a:pPr algn="r"/>
            <a:r>
              <a:rPr lang="de-CH" sz="2000" b="0" dirty="0" smtClean="0">
                <a:solidFill>
                  <a:srgbClr val="0F5494"/>
                </a:solidFill>
              </a:rPr>
              <a:t>… </a:t>
            </a:r>
            <a:r>
              <a:rPr lang="de-CH" sz="2000" b="0" dirty="0" err="1" smtClean="0">
                <a:solidFill>
                  <a:srgbClr val="0F5494"/>
                </a:solidFill>
              </a:rPr>
              <a:t>indicators</a:t>
            </a:r>
            <a:r>
              <a:rPr lang="de-CH" sz="2000" b="0" dirty="0" smtClean="0">
                <a:solidFill>
                  <a:srgbClr val="0F5494"/>
                </a:solidFill>
              </a:rPr>
              <a:t>  </a:t>
            </a:r>
            <a:br>
              <a:rPr lang="de-CH" sz="2000" b="0" dirty="0" smtClean="0">
                <a:solidFill>
                  <a:srgbClr val="0F5494"/>
                </a:solidFill>
              </a:rPr>
            </a:br>
            <a:r>
              <a:rPr lang="de-CH" sz="2000" b="0" dirty="0" err="1" smtClean="0">
                <a:solidFill>
                  <a:srgbClr val="0F5494"/>
                </a:solidFill>
              </a:rPr>
              <a:t>reduce</a:t>
            </a:r>
            <a:r>
              <a:rPr lang="de-CH" sz="2000" b="0" dirty="0" smtClean="0">
                <a:solidFill>
                  <a:srgbClr val="0F5494"/>
                </a:solidFill>
              </a:rPr>
              <a:t> </a:t>
            </a:r>
            <a:r>
              <a:rPr lang="de-CH" sz="2000" b="0" dirty="0" err="1" smtClean="0">
                <a:solidFill>
                  <a:srgbClr val="0F5494"/>
                </a:solidFill>
              </a:rPr>
              <a:t>complexity</a:t>
            </a:r>
            <a:r>
              <a:rPr lang="de-CH" sz="2000" b="0" dirty="0" smtClean="0">
                <a:solidFill>
                  <a:srgbClr val="0F5494"/>
                </a:solidFill>
              </a:rPr>
              <a:t>.</a:t>
            </a:r>
            <a:endParaRPr lang="de-DE" sz="2000" b="0" dirty="0" err="1" smtClean="0">
              <a:solidFill>
                <a:srgbClr val="0F5494"/>
              </a:solidFill>
            </a:endParaRPr>
          </a:p>
        </p:txBody>
      </p:sp>
      <p:sp>
        <p:nvSpPr>
          <p:cNvPr id="14" name="TextBox 13"/>
          <p:cNvSpPr txBox="1"/>
          <p:nvPr/>
        </p:nvSpPr>
        <p:spPr>
          <a:xfrm>
            <a:off x="899592" y="5317830"/>
            <a:ext cx="1460656" cy="830997"/>
          </a:xfrm>
          <a:prstGeom prst="rect">
            <a:avLst/>
          </a:prstGeom>
          <a:noFill/>
        </p:spPr>
        <p:txBody>
          <a:bodyPr wrap="none" rtlCol="0">
            <a:spAutoFit/>
          </a:bodyPr>
          <a:lstStyle/>
          <a:p>
            <a:pPr algn="ctr"/>
            <a:r>
              <a:rPr lang="de-CH" sz="1600" b="0" dirty="0" err="1" smtClean="0">
                <a:solidFill>
                  <a:srgbClr val="0F5494"/>
                </a:solidFill>
              </a:rPr>
              <a:t>Be</a:t>
            </a:r>
            <a:r>
              <a:rPr lang="de-CH" sz="1600" b="0" dirty="0" smtClean="0">
                <a:solidFill>
                  <a:srgbClr val="0F5494"/>
                </a:solidFill>
              </a:rPr>
              <a:t> </a:t>
            </a:r>
            <a:r>
              <a:rPr lang="de-CH" sz="1600" b="0" dirty="0" err="1" smtClean="0">
                <a:solidFill>
                  <a:srgbClr val="0F5494"/>
                </a:solidFill>
              </a:rPr>
              <a:t>aware</a:t>
            </a:r>
            <a:r>
              <a:rPr lang="de-CH" sz="1600" b="0" dirty="0" smtClean="0">
                <a:solidFill>
                  <a:srgbClr val="0F5494"/>
                </a:solidFill>
              </a:rPr>
              <a:t> </a:t>
            </a:r>
          </a:p>
          <a:p>
            <a:pPr algn="ctr"/>
            <a:r>
              <a:rPr lang="de-CH" sz="1600" b="0" dirty="0" err="1" smtClean="0">
                <a:solidFill>
                  <a:srgbClr val="0F5494"/>
                </a:solidFill>
              </a:rPr>
              <a:t>of</a:t>
            </a:r>
            <a:r>
              <a:rPr lang="de-CH" sz="1600" b="0" dirty="0" smtClean="0">
                <a:solidFill>
                  <a:srgbClr val="0F5494"/>
                </a:solidFill>
              </a:rPr>
              <a:t> </a:t>
            </a:r>
            <a:r>
              <a:rPr lang="de-CH" sz="1600" b="0" dirty="0" err="1" smtClean="0">
                <a:solidFill>
                  <a:srgbClr val="0F5494"/>
                </a:solidFill>
              </a:rPr>
              <a:t>risks</a:t>
            </a:r>
            <a:r>
              <a:rPr lang="de-CH" sz="1600" b="0" dirty="0" smtClean="0">
                <a:solidFill>
                  <a:srgbClr val="0F5494"/>
                </a:solidFill>
              </a:rPr>
              <a:t> </a:t>
            </a:r>
            <a:r>
              <a:rPr lang="de-CH" sz="1600" b="0" dirty="0" err="1" smtClean="0">
                <a:solidFill>
                  <a:srgbClr val="0F5494"/>
                </a:solidFill>
              </a:rPr>
              <a:t>and</a:t>
            </a:r>
            <a:r>
              <a:rPr lang="de-CH" sz="1600" b="0" dirty="0" smtClean="0">
                <a:solidFill>
                  <a:srgbClr val="0F5494"/>
                </a:solidFill>
              </a:rPr>
              <a:t> </a:t>
            </a:r>
          </a:p>
          <a:p>
            <a:pPr algn="ctr"/>
            <a:r>
              <a:rPr lang="de-CH" sz="1600" b="0" dirty="0" err="1" smtClean="0">
                <a:solidFill>
                  <a:srgbClr val="0F5494"/>
                </a:solidFill>
              </a:rPr>
              <a:t>side</a:t>
            </a:r>
            <a:r>
              <a:rPr lang="de-CH" sz="1600" b="0" dirty="0" smtClean="0">
                <a:solidFill>
                  <a:srgbClr val="0F5494"/>
                </a:solidFill>
              </a:rPr>
              <a:t> </a:t>
            </a:r>
            <a:r>
              <a:rPr lang="de-CH" sz="1600" b="0" dirty="0" err="1" smtClean="0">
                <a:solidFill>
                  <a:srgbClr val="0F5494"/>
                </a:solidFill>
              </a:rPr>
              <a:t>effects</a:t>
            </a:r>
            <a:r>
              <a:rPr lang="de-CH" sz="1600" b="0" dirty="0" smtClean="0">
                <a:solidFill>
                  <a:srgbClr val="0F5494"/>
                </a:solidFill>
              </a:rPr>
              <a:t>!</a:t>
            </a:r>
            <a:endParaRPr lang="de-DE" sz="1600" b="0" dirty="0" err="1" smtClean="0">
              <a:solidFill>
                <a:srgbClr val="0F5494"/>
              </a:solidFill>
            </a:endParaRPr>
          </a:p>
        </p:txBody>
      </p:sp>
      <p:sp>
        <p:nvSpPr>
          <p:cNvPr id="15" name="TextBox 14"/>
          <p:cNvSpPr txBox="1"/>
          <p:nvPr/>
        </p:nvSpPr>
        <p:spPr>
          <a:xfrm>
            <a:off x="6732237" y="5440941"/>
            <a:ext cx="1066318" cy="584775"/>
          </a:xfrm>
          <a:prstGeom prst="rect">
            <a:avLst/>
          </a:prstGeom>
          <a:noFill/>
        </p:spPr>
        <p:txBody>
          <a:bodyPr wrap="none" rtlCol="0">
            <a:spAutoFit/>
          </a:bodyPr>
          <a:lstStyle/>
          <a:p>
            <a:pPr algn="ctr"/>
            <a:r>
              <a:rPr lang="de-CH" sz="1600" b="0" dirty="0" err="1" smtClean="0">
                <a:solidFill>
                  <a:srgbClr val="0F5494"/>
                </a:solidFill>
              </a:rPr>
              <a:t>Context</a:t>
            </a:r>
            <a:r>
              <a:rPr lang="de-CH" sz="1600" b="0" dirty="0" smtClean="0">
                <a:solidFill>
                  <a:srgbClr val="0F5494"/>
                </a:solidFill>
              </a:rPr>
              <a:t> </a:t>
            </a:r>
          </a:p>
          <a:p>
            <a:pPr algn="ctr"/>
            <a:r>
              <a:rPr lang="de-CH" sz="1600" b="0" dirty="0" err="1" smtClean="0">
                <a:solidFill>
                  <a:srgbClr val="0F5494"/>
                </a:solidFill>
              </a:rPr>
              <a:t>matters</a:t>
            </a:r>
            <a:r>
              <a:rPr lang="de-CH" sz="1600" b="0" dirty="0" smtClean="0">
                <a:solidFill>
                  <a:srgbClr val="0F5494"/>
                </a:solidFill>
              </a:rPr>
              <a:t>!</a:t>
            </a:r>
            <a:endParaRPr lang="de-DE" sz="1600" b="0" dirty="0" err="1" smtClean="0">
              <a:solidFill>
                <a:srgbClr val="0F5494"/>
              </a:solidFill>
            </a:endParaRPr>
          </a:p>
        </p:txBody>
      </p:sp>
    </p:spTree>
    <p:extLst>
      <p:ext uri="{BB962C8B-B14F-4D97-AF65-F5344CB8AC3E}">
        <p14:creationId xmlns:p14="http://schemas.microsoft.com/office/powerpoint/2010/main" val="362797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6" presetClass="emph" presetSubtype="0" autoRev="1" fill="hold" nodeType="withEffect">
                                  <p:stCondLst>
                                    <p:cond delay="0"/>
                                  </p:stCondLst>
                                  <p:childTnLst>
                                    <p:animScale>
                                      <p:cBhvr>
                                        <p:cTn id="8" dur="500" fill="hold"/>
                                        <p:tgtEl>
                                          <p:spTgt spid="1026"/>
                                        </p:tgtEl>
                                      </p:cBhvr>
                                      <p:by x="150000" y="150000"/>
                                    </p:animScale>
                                  </p:childTnLst>
                                </p:cTn>
                              </p:par>
                            </p:childTnLst>
                          </p:cTn>
                        </p:par>
                        <p:par>
                          <p:cTn id="9" fill="hold">
                            <p:stCondLst>
                              <p:cond delay="1000"/>
                            </p:stCondLst>
                            <p:childTnLst>
                              <p:par>
                                <p:cTn id="10" presetID="1"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027"/>
                                        </p:tgtEl>
                                        <p:attrNameLst>
                                          <p:attrName>style.visibility</p:attrName>
                                        </p:attrNameLst>
                                      </p:cBhvr>
                                      <p:to>
                                        <p:strVal val="visible"/>
                                      </p:to>
                                    </p:set>
                                  </p:childTnLst>
                                </p:cTn>
                              </p:par>
                              <p:par>
                                <p:cTn id="16" presetID="6" presetClass="emph" presetSubtype="0" autoRev="1" fill="hold" nodeType="withEffect">
                                  <p:stCondLst>
                                    <p:cond delay="0"/>
                                  </p:stCondLst>
                                  <p:childTnLst>
                                    <p:animScale>
                                      <p:cBhvr>
                                        <p:cTn id="17" dur="500" fill="hold"/>
                                        <p:tgtEl>
                                          <p:spTgt spid="1027"/>
                                        </p:tgtEl>
                                      </p:cBhvr>
                                      <p:by x="150000" y="150000"/>
                                    </p:animScale>
                                  </p:childTnLst>
                                </p:cTn>
                              </p:par>
                            </p:childTnLst>
                          </p:cTn>
                        </p:par>
                        <p:par>
                          <p:cTn id="18" fill="hold">
                            <p:stCondLst>
                              <p:cond delay="1000"/>
                            </p:stCondLst>
                            <p:childTnLst>
                              <p:par>
                                <p:cTn id="19" presetID="1"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childTnLst>
                                </p:cTn>
                              </p:par>
                              <p:par>
                                <p:cTn id="25" presetID="6" presetClass="emph" presetSubtype="0" autoRev="1" fill="hold" nodeType="withEffect">
                                  <p:stCondLst>
                                    <p:cond delay="0"/>
                                  </p:stCondLst>
                                  <p:childTnLst>
                                    <p:animScale>
                                      <p:cBhvr>
                                        <p:cTn id="26" dur="500" fill="hold"/>
                                        <p:tgtEl>
                                          <p:spTgt spid="1028"/>
                                        </p:tgtEl>
                                      </p:cBhvr>
                                      <p:by x="150000" y="150000"/>
                                    </p:animScale>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1029"/>
                                        </p:tgtEl>
                                        <p:attrNameLst>
                                          <p:attrName>style.visibility</p:attrName>
                                        </p:attrNameLst>
                                      </p:cBhvr>
                                      <p:to>
                                        <p:strVal val="visible"/>
                                      </p:to>
                                    </p:set>
                                  </p:childTnLst>
                                </p:cTn>
                              </p:par>
                              <p:par>
                                <p:cTn id="34" presetID="6" presetClass="emph" presetSubtype="0" autoRev="1" fill="hold" nodeType="withEffect">
                                  <p:stCondLst>
                                    <p:cond delay="0"/>
                                  </p:stCondLst>
                                  <p:childTnLst>
                                    <p:animScale>
                                      <p:cBhvr>
                                        <p:cTn id="35" dur="500" fill="hold"/>
                                        <p:tgtEl>
                                          <p:spTgt spid="1029"/>
                                        </p:tgtEl>
                                      </p:cBhvr>
                                      <p:by x="150000" y="150000"/>
                                    </p:animScale>
                                  </p:childTnLst>
                                </p:cTn>
                              </p:par>
                            </p:childTnLst>
                          </p:cTn>
                        </p:par>
                        <p:par>
                          <p:cTn id="36" fill="hold">
                            <p:stCondLst>
                              <p:cond delay="1000"/>
                            </p:stCondLst>
                            <p:childTnLst>
                              <p:par>
                                <p:cTn id="37" presetID="1"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de-CH" dirty="0" err="1"/>
              <a:t>I</a:t>
            </a:r>
            <a:r>
              <a:rPr lang="de-CH" dirty="0" err="1" smtClean="0"/>
              <a:t>ndicators</a:t>
            </a:r>
            <a:r>
              <a:rPr lang="de-CH" dirty="0" smtClean="0"/>
              <a:t> </a:t>
            </a:r>
            <a:r>
              <a:rPr lang="de-CH" dirty="0" err="1" smtClean="0"/>
              <a:t>for</a:t>
            </a:r>
            <a:r>
              <a:rPr lang="de-CH" dirty="0" smtClean="0"/>
              <a:t> </a:t>
            </a:r>
            <a:r>
              <a:rPr lang="de-CH" dirty="0" err="1" smtClean="0"/>
              <a:t>policy</a:t>
            </a:r>
            <a:r>
              <a:rPr lang="de-CH" dirty="0" smtClean="0"/>
              <a:t> </a:t>
            </a:r>
            <a:r>
              <a:rPr lang="de-CH" dirty="0" err="1" smtClean="0"/>
              <a:t>monitoring</a:t>
            </a:r>
            <a:endParaRPr lang="de-DE" dirty="0"/>
          </a:p>
        </p:txBody>
      </p:sp>
      <p:graphicFrame>
        <p:nvGraphicFramePr>
          <p:cNvPr id="5" name="Diagram 4"/>
          <p:cNvGraphicFramePr/>
          <p:nvPr>
            <p:extLst>
              <p:ext uri="{D42A27DB-BD31-4B8C-83A1-F6EECF244321}">
                <p14:modId xmlns:p14="http://schemas.microsoft.com/office/powerpoint/2010/main" val="3122927674"/>
              </p:ext>
            </p:extLst>
          </p:nvPr>
        </p:nvGraphicFramePr>
        <p:xfrm>
          <a:off x="1691680" y="2420888"/>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Oval 5"/>
          <p:cNvSpPr/>
          <p:nvPr/>
        </p:nvSpPr>
        <p:spPr>
          <a:xfrm>
            <a:off x="1979712" y="4077072"/>
            <a:ext cx="1800200" cy="792088"/>
          </a:xfrm>
          <a:prstGeom prst="ellipse">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de-DE" sz="1800" b="0">
              <a:solidFill>
                <a:srgbClr val="FF0000"/>
              </a:solidFill>
            </a:endParaRPr>
          </a:p>
        </p:txBody>
      </p:sp>
      <p:pic>
        <p:nvPicPr>
          <p:cNvPr id="8" name="Picture 2">
            <a:hlinkClick r:id="rId8"/>
          </p:cNvPr>
          <p:cNvPicPr>
            <a:picLocks noChangeArrowheads="1"/>
          </p:cNvPicPr>
          <p:nvPr/>
        </p:nvPicPr>
        <p:blipFill>
          <a:blip r:embed="rId9" cstate="print"/>
          <a:srcRect/>
          <a:stretch>
            <a:fillRect/>
          </a:stretch>
        </p:blipFill>
        <p:spPr bwMode="auto">
          <a:xfrm>
            <a:off x="7633441" y="3995388"/>
            <a:ext cx="648000" cy="864000"/>
          </a:xfrm>
          <a:prstGeom prst="rect">
            <a:avLst/>
          </a:prstGeom>
          <a:ln>
            <a:noFill/>
          </a:ln>
          <a:effectLst>
            <a:outerShdw blurRad="292100" dist="139700" dir="2700000" algn="tl" rotWithShape="0">
              <a:srgbClr val="333333">
                <a:alpha val="65000"/>
              </a:srgbClr>
            </a:outerShdw>
          </a:effectLst>
        </p:spPr>
      </p:pic>
      <p:pic>
        <p:nvPicPr>
          <p:cNvPr id="2051" name="Picture 3"/>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644248" y="5589240"/>
            <a:ext cx="648000" cy="864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descr="https://sustainabledevelopment.un.org/content/images/image18_204.jpg"/>
          <p:cNvPicPr>
            <a:picLocks noChangeAspect="1" noChangeArrowheads="1"/>
          </p:cNvPicPr>
          <p:nvPr/>
        </p:nvPicPr>
        <p:blipFill>
          <a:blip r:embed="rId11" cstate="print">
            <a:extLst>
              <a:ext uri="{28A0092B-C50C-407E-A947-70E740481C1C}">
                <a14:useLocalDpi xmlns:a14="http://schemas.microsoft.com/office/drawing/2010/main" val="0"/>
              </a:ext>
            </a:extLst>
          </a:blip>
          <a:stretch>
            <a:fillRect/>
          </a:stretch>
        </p:blipFill>
        <p:spPr bwMode="auto">
          <a:xfrm>
            <a:off x="7320248" y="2727704"/>
            <a:ext cx="1296000" cy="5572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228184" y="5707128"/>
            <a:ext cx="1296000" cy="628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796820" y="5730918"/>
            <a:ext cx="1046988" cy="5806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7053574" y="2378696"/>
            <a:ext cx="1829347" cy="246221"/>
          </a:xfrm>
          <a:prstGeom prst="rect">
            <a:avLst/>
          </a:prstGeom>
          <a:noFill/>
        </p:spPr>
        <p:txBody>
          <a:bodyPr wrap="none" rtlCol="0">
            <a:spAutoFit/>
          </a:bodyPr>
          <a:lstStyle/>
          <a:p>
            <a:r>
              <a:rPr lang="de-CH" sz="1000" i="1" dirty="0" smtClean="0">
                <a:solidFill>
                  <a:srgbClr val="CC3300"/>
                </a:solidFill>
              </a:rPr>
              <a:t>e.g. post-2015 </a:t>
            </a:r>
            <a:r>
              <a:rPr lang="de-CH" sz="1000" i="1" dirty="0" err="1" smtClean="0">
                <a:solidFill>
                  <a:srgbClr val="CC3300"/>
                </a:solidFill>
              </a:rPr>
              <a:t>process</a:t>
            </a:r>
            <a:endParaRPr lang="de-DE" sz="1000" i="1" dirty="0" err="1" smtClean="0">
              <a:solidFill>
                <a:srgbClr val="CC3300"/>
              </a:solidFill>
            </a:endParaRPr>
          </a:p>
        </p:txBody>
      </p:sp>
      <p:pic>
        <p:nvPicPr>
          <p:cNvPr id="16" name="Picture 15"/>
          <p:cNvPicPr>
            <a:picLocks noChangeAspect="1"/>
          </p:cNvPicPr>
          <p:nvPr/>
        </p:nvPicPr>
        <p:blipFill rotWithShape="1">
          <a:blip r:embed="rId14" cstate="print">
            <a:extLst>
              <a:ext uri="{28A0092B-C50C-407E-A947-70E740481C1C}">
                <a14:useLocalDpi xmlns:a14="http://schemas.microsoft.com/office/drawing/2010/main" val="0"/>
              </a:ext>
            </a:extLst>
          </a:blip>
          <a:srcRect t="9012" b="16859"/>
          <a:stretch/>
        </p:blipFill>
        <p:spPr>
          <a:xfrm>
            <a:off x="3923928" y="4035414"/>
            <a:ext cx="1852209" cy="915078"/>
          </a:xfrm>
          <a:prstGeom prst="rect">
            <a:avLst/>
          </a:prstGeom>
        </p:spPr>
      </p:pic>
      <p:sp>
        <p:nvSpPr>
          <p:cNvPr id="17" name="TextBox 16"/>
          <p:cNvSpPr txBox="1"/>
          <p:nvPr/>
        </p:nvSpPr>
        <p:spPr>
          <a:xfrm>
            <a:off x="3813348" y="3953961"/>
            <a:ext cx="846707" cy="246221"/>
          </a:xfrm>
          <a:prstGeom prst="rect">
            <a:avLst/>
          </a:prstGeom>
          <a:noFill/>
        </p:spPr>
        <p:txBody>
          <a:bodyPr wrap="none" rtlCol="0">
            <a:spAutoFit/>
          </a:bodyPr>
          <a:lstStyle/>
          <a:p>
            <a:pPr algn="ctr"/>
            <a:r>
              <a:rPr lang="de-CH" sz="1000" dirty="0" err="1" smtClean="0">
                <a:solidFill>
                  <a:srgbClr val="0070C0"/>
                </a:solidFill>
              </a:rPr>
              <a:t>Statistics</a:t>
            </a:r>
            <a:endParaRPr lang="de-DE" sz="1000" dirty="0" err="1" smtClean="0">
              <a:solidFill>
                <a:srgbClr val="0070C0"/>
              </a:solidFill>
            </a:endParaRPr>
          </a:p>
        </p:txBody>
      </p:sp>
      <p:sp>
        <p:nvSpPr>
          <p:cNvPr id="18" name="TextBox 17"/>
          <p:cNvSpPr txBox="1"/>
          <p:nvPr/>
        </p:nvSpPr>
        <p:spPr>
          <a:xfrm>
            <a:off x="5162502" y="3953961"/>
            <a:ext cx="705642" cy="246221"/>
          </a:xfrm>
          <a:prstGeom prst="rect">
            <a:avLst/>
          </a:prstGeom>
          <a:noFill/>
        </p:spPr>
        <p:txBody>
          <a:bodyPr wrap="none" rtlCol="0">
            <a:spAutoFit/>
          </a:bodyPr>
          <a:lstStyle/>
          <a:p>
            <a:pPr algn="ctr"/>
            <a:r>
              <a:rPr lang="de-CH" sz="1000" dirty="0" smtClean="0">
                <a:solidFill>
                  <a:srgbClr val="FF9933"/>
                </a:solidFill>
              </a:rPr>
              <a:t>Politics</a:t>
            </a:r>
            <a:endParaRPr lang="de-DE" sz="1000" dirty="0" err="1" smtClean="0">
              <a:solidFill>
                <a:srgbClr val="FF9933"/>
              </a:solidFill>
            </a:endParaRPr>
          </a:p>
        </p:txBody>
      </p:sp>
      <p:sp>
        <p:nvSpPr>
          <p:cNvPr id="19" name="TextBox 18"/>
          <p:cNvSpPr txBox="1"/>
          <p:nvPr/>
        </p:nvSpPr>
        <p:spPr>
          <a:xfrm>
            <a:off x="4484387" y="4855842"/>
            <a:ext cx="731290" cy="246221"/>
          </a:xfrm>
          <a:prstGeom prst="rect">
            <a:avLst/>
          </a:prstGeom>
          <a:noFill/>
        </p:spPr>
        <p:txBody>
          <a:bodyPr wrap="none" rtlCol="0">
            <a:spAutoFit/>
          </a:bodyPr>
          <a:lstStyle/>
          <a:p>
            <a:pPr algn="ctr"/>
            <a:r>
              <a:rPr lang="de-CH" sz="1000" dirty="0" smtClean="0">
                <a:solidFill>
                  <a:schemeClr val="bg2">
                    <a:lumMod val="75000"/>
                  </a:schemeClr>
                </a:solidFill>
              </a:rPr>
              <a:t>Science</a:t>
            </a:r>
            <a:endParaRPr lang="de-DE" sz="1000" dirty="0" err="1" smtClean="0">
              <a:solidFill>
                <a:schemeClr val="bg2">
                  <a:lumMod val="75000"/>
                </a:schemeClr>
              </a:solidFill>
            </a:endParaRPr>
          </a:p>
        </p:txBody>
      </p:sp>
      <p:sp>
        <p:nvSpPr>
          <p:cNvPr id="11" name="TextBox 10"/>
          <p:cNvSpPr txBox="1"/>
          <p:nvPr/>
        </p:nvSpPr>
        <p:spPr>
          <a:xfrm>
            <a:off x="179512" y="3140968"/>
            <a:ext cx="1728192" cy="2477601"/>
          </a:xfrm>
          <a:prstGeom prst="rect">
            <a:avLst/>
          </a:prstGeom>
          <a:noFill/>
          <a:ln w="19050">
            <a:solidFill>
              <a:srgbClr val="FF0000"/>
            </a:solidFill>
          </a:ln>
        </p:spPr>
        <p:txBody>
          <a:bodyPr wrap="square" rtlCol="0">
            <a:spAutoFit/>
          </a:bodyPr>
          <a:lstStyle/>
          <a:p>
            <a:pPr>
              <a:spcBef>
                <a:spcPts val="600"/>
              </a:spcBef>
            </a:pPr>
            <a:r>
              <a:rPr lang="de-CH" sz="1400" b="0" dirty="0" err="1" smtClean="0">
                <a:solidFill>
                  <a:srgbClr val="FF0000"/>
                </a:solidFill>
              </a:rPr>
              <a:t>Role</a:t>
            </a:r>
            <a:r>
              <a:rPr lang="de-CH" sz="1400" b="0" dirty="0" smtClean="0">
                <a:solidFill>
                  <a:srgbClr val="FF0000"/>
                </a:solidFill>
              </a:rPr>
              <a:t> </a:t>
            </a:r>
            <a:r>
              <a:rPr lang="de-CH" sz="1400" b="0" dirty="0" err="1" smtClean="0">
                <a:solidFill>
                  <a:srgbClr val="FF0000"/>
                </a:solidFill>
              </a:rPr>
              <a:t>of</a:t>
            </a:r>
            <a:r>
              <a:rPr lang="de-CH" sz="1400" b="0" dirty="0" smtClean="0">
                <a:solidFill>
                  <a:srgbClr val="FF0000"/>
                </a:solidFill>
              </a:rPr>
              <a:t> </a:t>
            </a:r>
            <a:r>
              <a:rPr lang="de-CH" sz="1400" b="0" dirty="0" err="1" smtClean="0">
                <a:solidFill>
                  <a:srgbClr val="FF0000"/>
                </a:solidFill>
              </a:rPr>
              <a:t>statistical</a:t>
            </a:r>
            <a:r>
              <a:rPr lang="de-CH" sz="1400" b="0" dirty="0" smtClean="0">
                <a:solidFill>
                  <a:srgbClr val="FF0000"/>
                </a:solidFill>
              </a:rPr>
              <a:t> </a:t>
            </a:r>
            <a:r>
              <a:rPr lang="de-CH" sz="1400" b="0" dirty="0" err="1" smtClean="0">
                <a:solidFill>
                  <a:srgbClr val="FF0000"/>
                </a:solidFill>
              </a:rPr>
              <a:t>community</a:t>
            </a:r>
            <a:r>
              <a:rPr lang="de-CH" sz="1400" b="0" dirty="0" smtClean="0">
                <a:solidFill>
                  <a:srgbClr val="FF0000"/>
                </a:solidFill>
              </a:rPr>
              <a:t>:</a:t>
            </a:r>
          </a:p>
          <a:p>
            <a:pPr marL="171450" indent="-171450">
              <a:spcBef>
                <a:spcPts val="600"/>
              </a:spcBef>
              <a:buFont typeface="Symbol" panose="05050102010706020507" pitchFamily="18" charset="2"/>
              <a:buChar char="-"/>
            </a:pPr>
            <a:r>
              <a:rPr lang="de-CH" sz="1400" b="0" dirty="0" smtClean="0">
                <a:solidFill>
                  <a:srgbClr val="FF0000"/>
                </a:solidFill>
              </a:rPr>
              <a:t>Select </a:t>
            </a:r>
            <a:r>
              <a:rPr lang="de-CH" sz="1400" b="0" dirty="0" err="1" smtClean="0">
                <a:solidFill>
                  <a:srgbClr val="FF0000"/>
                </a:solidFill>
              </a:rPr>
              <a:t>appropriate</a:t>
            </a:r>
            <a:r>
              <a:rPr lang="de-CH" sz="1400" b="0" dirty="0" smtClean="0">
                <a:solidFill>
                  <a:srgbClr val="FF0000"/>
                </a:solidFill>
              </a:rPr>
              <a:t> </a:t>
            </a:r>
            <a:r>
              <a:rPr lang="de-CH" sz="1400" b="0" dirty="0" err="1" smtClean="0">
                <a:solidFill>
                  <a:srgbClr val="FF0000"/>
                </a:solidFill>
              </a:rPr>
              <a:t>indicators</a:t>
            </a:r>
            <a:endParaRPr lang="de-CH" sz="1400" b="0" dirty="0" smtClean="0">
              <a:solidFill>
                <a:srgbClr val="FF0000"/>
              </a:solidFill>
            </a:endParaRPr>
          </a:p>
          <a:p>
            <a:pPr marL="171450" indent="-171450">
              <a:spcBef>
                <a:spcPts val="600"/>
              </a:spcBef>
              <a:buFont typeface="Symbol" panose="05050102010706020507" pitchFamily="18" charset="2"/>
              <a:buChar char="-"/>
            </a:pPr>
            <a:r>
              <a:rPr lang="de-CH" sz="1400" b="0" dirty="0" err="1" smtClean="0">
                <a:solidFill>
                  <a:srgbClr val="FF0000"/>
                </a:solidFill>
              </a:rPr>
              <a:t>Define</a:t>
            </a:r>
            <a:r>
              <a:rPr lang="de-CH" sz="1400" b="0" dirty="0" smtClean="0">
                <a:solidFill>
                  <a:srgbClr val="FF0000"/>
                </a:solidFill>
              </a:rPr>
              <a:t> </a:t>
            </a:r>
            <a:r>
              <a:rPr lang="de-CH" sz="1400" b="0" dirty="0" err="1" smtClean="0">
                <a:solidFill>
                  <a:srgbClr val="FF0000"/>
                </a:solidFill>
              </a:rPr>
              <a:t>quality</a:t>
            </a:r>
            <a:r>
              <a:rPr lang="de-CH" sz="1400" b="0" dirty="0" smtClean="0">
                <a:solidFill>
                  <a:srgbClr val="FF0000"/>
                </a:solidFill>
              </a:rPr>
              <a:t> </a:t>
            </a:r>
            <a:r>
              <a:rPr lang="de-CH" sz="1400" b="0" dirty="0" err="1" smtClean="0">
                <a:solidFill>
                  <a:srgbClr val="FF0000"/>
                </a:solidFill>
              </a:rPr>
              <a:t>standards</a:t>
            </a:r>
            <a:endParaRPr lang="de-CH" sz="1400" b="0" dirty="0" smtClean="0">
              <a:solidFill>
                <a:srgbClr val="FF0000"/>
              </a:solidFill>
            </a:endParaRPr>
          </a:p>
          <a:p>
            <a:pPr marL="171450" indent="-171450">
              <a:spcBef>
                <a:spcPts val="600"/>
              </a:spcBef>
              <a:buFont typeface="Symbol" panose="05050102010706020507" pitchFamily="18" charset="2"/>
              <a:buChar char="-"/>
            </a:pPr>
            <a:r>
              <a:rPr lang="de-CH" sz="1400" b="0" dirty="0" err="1" smtClean="0">
                <a:solidFill>
                  <a:srgbClr val="FF0000"/>
                </a:solidFill>
              </a:rPr>
              <a:t>Ensure</a:t>
            </a:r>
            <a:r>
              <a:rPr lang="de-CH" sz="1400" b="0" dirty="0" smtClean="0">
                <a:solidFill>
                  <a:srgbClr val="FF0000"/>
                </a:solidFill>
              </a:rPr>
              <a:t> </a:t>
            </a:r>
            <a:r>
              <a:rPr lang="de-CH" sz="1400" b="0" dirty="0" err="1" smtClean="0">
                <a:solidFill>
                  <a:srgbClr val="FF0000"/>
                </a:solidFill>
              </a:rPr>
              <a:t>independent</a:t>
            </a:r>
            <a:r>
              <a:rPr lang="de-CH" sz="1400" b="0" dirty="0" smtClean="0">
                <a:solidFill>
                  <a:srgbClr val="FF0000"/>
                </a:solidFill>
              </a:rPr>
              <a:t> </a:t>
            </a:r>
            <a:r>
              <a:rPr lang="de-CH" sz="1400" b="0" dirty="0" err="1" smtClean="0">
                <a:solidFill>
                  <a:srgbClr val="FF0000"/>
                </a:solidFill>
              </a:rPr>
              <a:t>monitoring</a:t>
            </a:r>
            <a:endParaRPr lang="de-DE" sz="1400" b="0" dirty="0" err="1" smtClean="0">
              <a:solidFill>
                <a:srgbClr val="FF0000"/>
              </a:solidFill>
            </a:endParaRPr>
          </a:p>
        </p:txBody>
      </p:sp>
    </p:spTree>
    <p:extLst>
      <p:ext uri="{BB962C8B-B14F-4D97-AF65-F5344CB8AC3E}">
        <p14:creationId xmlns:p14="http://schemas.microsoft.com/office/powerpoint/2010/main" val="34674524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a:t>Future </a:t>
            </a:r>
            <a:r>
              <a:rPr lang="de-CH" dirty="0" err="1"/>
              <a:t>of</a:t>
            </a:r>
            <a:r>
              <a:rPr lang="de-CH" dirty="0"/>
              <a:t> EU </a:t>
            </a:r>
            <a:r>
              <a:rPr lang="de-CH" dirty="0" err="1"/>
              <a:t>long</a:t>
            </a:r>
            <a:r>
              <a:rPr lang="de-CH" dirty="0"/>
              <a:t>-term </a:t>
            </a:r>
            <a:r>
              <a:rPr lang="de-CH" dirty="0" err="1"/>
              <a:t>strategies</a:t>
            </a:r>
            <a:endParaRPr lang="de-DE" dirty="0"/>
          </a:p>
        </p:txBody>
      </p:sp>
      <p:sp>
        <p:nvSpPr>
          <p:cNvPr id="4" name="Content Placeholder 4"/>
          <p:cNvSpPr>
            <a:spLocks noGrp="1"/>
          </p:cNvSpPr>
          <p:nvPr>
            <p:ph idx="1"/>
          </p:nvPr>
        </p:nvSpPr>
        <p:spPr>
          <a:xfrm>
            <a:off x="827584" y="2492375"/>
            <a:ext cx="7859216" cy="3744937"/>
          </a:xfrm>
        </p:spPr>
        <p:txBody>
          <a:bodyPr/>
          <a:lstStyle/>
          <a:p>
            <a:pPr marL="0" indent="0">
              <a:spcBef>
                <a:spcPts val="600"/>
              </a:spcBef>
              <a:spcAft>
                <a:spcPts val="600"/>
              </a:spcAft>
              <a:buClr>
                <a:srgbClr val="0070C0"/>
              </a:buClr>
              <a:buNone/>
            </a:pPr>
            <a:r>
              <a:rPr lang="en-GB" sz="2000" i="1" dirty="0" smtClean="0"/>
              <a:t>Europe 2020 strategy</a:t>
            </a:r>
            <a:r>
              <a:rPr lang="en-GB" sz="2000" i="0" dirty="0" smtClean="0"/>
              <a:t> on smart</a:t>
            </a:r>
            <a:r>
              <a:rPr lang="en-GB" sz="2000" i="0" dirty="0"/>
              <a:t>, sustainable and inclusive growth </a:t>
            </a:r>
            <a:endParaRPr lang="en-GB" sz="2000" i="0" dirty="0" smtClean="0"/>
          </a:p>
          <a:p>
            <a:pPr>
              <a:spcBef>
                <a:spcPts val="600"/>
              </a:spcBef>
              <a:spcAft>
                <a:spcPts val="600"/>
              </a:spcAft>
              <a:buClr>
                <a:srgbClr val="0070C0"/>
              </a:buClr>
              <a:buFont typeface="Wingdings" panose="05000000000000000000" pitchFamily="2" charset="2"/>
              <a:buChar char="§"/>
            </a:pPr>
            <a:r>
              <a:rPr lang="en-GB" sz="2000" i="0" dirty="0" smtClean="0"/>
              <a:t>Currently under review. Input: new Commission priorities, </a:t>
            </a:r>
            <a:r>
              <a:rPr lang="en-GB" sz="2000" i="0" dirty="0"/>
              <a:t>p</a:t>
            </a:r>
            <a:r>
              <a:rPr lang="en-GB" sz="2000" i="0" dirty="0" smtClean="0"/>
              <a:t>ublic consultation, maybe SDGs. </a:t>
            </a:r>
          </a:p>
          <a:p>
            <a:pPr marL="0" indent="0">
              <a:spcBef>
                <a:spcPts val="600"/>
              </a:spcBef>
              <a:spcAft>
                <a:spcPts val="600"/>
              </a:spcAft>
              <a:buClr>
                <a:srgbClr val="0070C0"/>
              </a:buClr>
              <a:buNone/>
            </a:pPr>
            <a:r>
              <a:rPr lang="en-GB" sz="2000" i="0" dirty="0" smtClean="0"/>
              <a:t>EU </a:t>
            </a:r>
            <a:r>
              <a:rPr lang="en-GB" sz="2000" i="1" dirty="0" smtClean="0"/>
              <a:t>Sustainable Development Strategy</a:t>
            </a:r>
            <a:r>
              <a:rPr lang="en-GB" sz="2000" i="0" dirty="0" smtClean="0"/>
              <a:t> (SDS)</a:t>
            </a:r>
          </a:p>
          <a:p>
            <a:pPr>
              <a:spcBef>
                <a:spcPts val="600"/>
              </a:spcBef>
              <a:spcAft>
                <a:spcPts val="600"/>
              </a:spcAft>
              <a:buClr>
                <a:srgbClr val="0070C0"/>
              </a:buClr>
              <a:buFont typeface="Wingdings" panose="05000000000000000000" pitchFamily="2" charset="2"/>
              <a:buChar char="§"/>
            </a:pPr>
            <a:r>
              <a:rPr lang="en-GB" sz="2000" i="0" dirty="0" smtClean="0"/>
              <a:t>Adapt to the SDGs or absorb into Europe 2020?</a:t>
            </a:r>
          </a:p>
          <a:p>
            <a:pPr marL="0" indent="0">
              <a:spcBef>
                <a:spcPts val="600"/>
              </a:spcBef>
              <a:spcAft>
                <a:spcPts val="600"/>
              </a:spcAft>
              <a:buClr>
                <a:srgbClr val="0070C0"/>
              </a:buClr>
              <a:buNone/>
            </a:pPr>
            <a:r>
              <a:rPr lang="en-GB" sz="2000" i="1" dirty="0" smtClean="0"/>
              <a:t>Transforming our world: 2030 Agenda for SD</a:t>
            </a:r>
            <a:r>
              <a:rPr lang="en-GB" sz="2000" i="0" dirty="0" smtClean="0"/>
              <a:t> (SDGs)</a:t>
            </a:r>
            <a:endParaRPr lang="en-GB" sz="2000" i="0" dirty="0"/>
          </a:p>
          <a:p>
            <a:pPr>
              <a:spcBef>
                <a:spcPts val="600"/>
              </a:spcBef>
              <a:spcAft>
                <a:spcPts val="600"/>
              </a:spcAft>
              <a:buClr>
                <a:srgbClr val="0070C0"/>
              </a:buClr>
              <a:buFont typeface="Wingdings" panose="05000000000000000000" pitchFamily="2" charset="2"/>
              <a:buChar char="§"/>
            </a:pPr>
            <a:r>
              <a:rPr lang="en-GB" sz="2000" i="0" dirty="0" smtClean="0"/>
              <a:t>Commission Communication including rules for monitoring expected in 2016.</a:t>
            </a:r>
            <a:endParaRPr lang="de-DE" sz="2000" dirty="0"/>
          </a:p>
        </p:txBody>
      </p:sp>
    </p:spTree>
    <p:extLst>
      <p:ext uri="{BB962C8B-B14F-4D97-AF65-F5344CB8AC3E}">
        <p14:creationId xmlns:p14="http://schemas.microsoft.com/office/powerpoint/2010/main" val="8192866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de-CH" dirty="0" err="1" smtClean="0"/>
              <a:t>Thank</a:t>
            </a:r>
            <a:r>
              <a:rPr lang="de-CH" dirty="0" smtClean="0"/>
              <a:t> </a:t>
            </a:r>
            <a:r>
              <a:rPr lang="de-CH" dirty="0" err="1" smtClean="0"/>
              <a:t>you</a:t>
            </a:r>
            <a:r>
              <a:rPr lang="de-CH" dirty="0" smtClean="0"/>
              <a:t>!</a:t>
            </a:r>
            <a:endParaRPr lang="de-DE" dirty="0"/>
          </a:p>
        </p:txBody>
      </p:sp>
      <p:pic>
        <p:nvPicPr>
          <p:cNvPr id="4" name="Picture 2" descr="https://whatsupwithboruch.files.wordpress.com/2014/09/funny-pictures-society-for-asking-stupid-question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7864" y="2564904"/>
            <a:ext cx="2520280" cy="361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356587"/>
      </p:ext>
    </p:extLst>
  </p:cSld>
  <p:clrMapOvr>
    <a:masterClrMapping/>
  </p:clrMapOvr>
  <p:timing>
    <p:tnLst>
      <p:par>
        <p:cTn id="1" dur="indefinite" restart="never" nodeType="tmRoot"/>
      </p:par>
    </p:tnLst>
  </p:timing>
</p:sld>
</file>

<file path=ppt/theme/theme1.xml><?xml version="1.0" encoding="utf-8"?>
<a:theme xmlns:a="http://schemas.openxmlformats.org/drawingml/2006/main" name="Estat_blue_E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33176"/>
        </a:solidFill>
        <a:ln>
          <a:solidFill>
            <a:srgbClr val="133176"/>
          </a:solidFill>
        </a:ln>
      </a:spPr>
      <a:bodyPr anchor="ctr"/>
      <a:lstStyle>
        <a:defPPr algn="ctr" defTabSz="457200" fontAlgn="auto">
          <a:spcBef>
            <a:spcPts val="0"/>
          </a:spcBef>
          <a:spcAft>
            <a:spcPts val="0"/>
          </a:spcAft>
          <a:defRPr sz="1800" b="0"/>
        </a:defPPr>
      </a:lstStyle>
      <a:style>
        <a:lnRef idx="1">
          <a:schemeClr val="accent1"/>
        </a:lnRef>
        <a:fillRef idx="3">
          <a:schemeClr val="accent1"/>
        </a:fillRef>
        <a:effectRef idx="2">
          <a:schemeClr val="accent1"/>
        </a:effectRef>
        <a:fontRef idx="minor">
          <a:schemeClr val="lt1"/>
        </a:fontRef>
      </a: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pitchFamily="34" charset="0"/>
          </a:defRPr>
        </a:defPPr>
      </a:lstStyle>
    </a:lnDef>
    <a:txDef>
      <a:spPr>
        <a:noFill/>
      </a:spPr>
      <a:bodyPr wrap="none" rtlCol="0">
        <a:spAutoFit/>
      </a:bodyPr>
      <a:lstStyle>
        <a:defPPr>
          <a:defRPr sz="2400" b="0" dirty="0" err="1" smtClean="0">
            <a:solidFill>
              <a:srgbClr val="0F5494"/>
            </a:solidFill>
          </a:defRPr>
        </a:defPPr>
      </a:lstStyle>
    </a:tx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Estat_blue_EN</Template>
  <TotalTime>2</TotalTime>
  <Words>975</Words>
  <Application>Microsoft Office PowerPoint</Application>
  <PresentationFormat>On-screen Show (4:3)</PresentationFormat>
  <Paragraphs>173</Paragraphs>
  <Slides>16</Slides>
  <Notes>9</Notes>
  <HiddenSlides>2</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Estat_blue_EN</vt:lpstr>
      <vt:lpstr>Joint UN-GGIM Europe – ESS meeting on the integration of statistical and geospatial information  11 March 2016</vt:lpstr>
      <vt:lpstr>    From MDGs to SDGs</vt:lpstr>
      <vt:lpstr>2030 Agenda: 17 Sustainable Development Goals (SDG) …</vt:lpstr>
      <vt:lpstr>… and 169 SDG targets!</vt:lpstr>
      <vt:lpstr>Different levels of SDG monitoring</vt:lpstr>
      <vt:lpstr>Inter-agency and Expert group on SDG indicators (IAEG-SDGs)</vt:lpstr>
      <vt:lpstr>Developing global SDG indicators</vt:lpstr>
      <vt:lpstr>Proposed global SDG indicator set</vt:lpstr>
      <vt:lpstr>Tier system for SDG indicators</vt:lpstr>
      <vt:lpstr>Further work on SDG indicators</vt:lpstr>
      <vt:lpstr>SDGs as driver: Transformative Agenda for Official Statistics</vt:lpstr>
      <vt:lpstr>Indicators as part of the  statistical infrastructure</vt:lpstr>
      <vt:lpstr>Reducing complexity by indicators</vt:lpstr>
      <vt:lpstr>Indicators for policy monitoring</vt:lpstr>
      <vt:lpstr>Future of EU long-term strategies</vt:lpstr>
      <vt:lpstr>Thank you!</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Implementation of SDMX for data and metadata exchange</dc:title>
  <dc:creator>laursam</dc:creator>
  <cp:lastModifiedBy>PETRI Ekkehard (ESTAT)</cp:lastModifiedBy>
  <cp:revision>603</cp:revision>
  <cp:lastPrinted>2016-03-14T10:19:48Z</cp:lastPrinted>
  <dcterms:created xsi:type="dcterms:W3CDTF">2012-09-21T09:01:58Z</dcterms:created>
  <dcterms:modified xsi:type="dcterms:W3CDTF">2016-03-14T13:41:35Z</dcterms:modified>
</cp:coreProperties>
</file>